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5" r:id="rId2"/>
    <p:sldMasterId id="2147483709" r:id="rId3"/>
  </p:sldMasterIdLst>
  <p:notesMasterIdLst>
    <p:notesMasterId r:id="rId38"/>
  </p:notesMasterIdLst>
  <p:sldIdLst>
    <p:sldId id="256" r:id="rId4"/>
    <p:sldId id="257" r:id="rId5"/>
    <p:sldId id="267" r:id="rId6"/>
    <p:sldId id="271" r:id="rId7"/>
    <p:sldId id="300" r:id="rId8"/>
    <p:sldId id="303" r:id="rId9"/>
    <p:sldId id="272" r:id="rId10"/>
    <p:sldId id="312" r:id="rId11"/>
    <p:sldId id="273" r:id="rId12"/>
    <p:sldId id="275" r:id="rId13"/>
    <p:sldId id="276" r:id="rId14"/>
    <p:sldId id="281" r:id="rId15"/>
    <p:sldId id="315" r:id="rId16"/>
    <p:sldId id="314" r:id="rId17"/>
    <p:sldId id="317" r:id="rId18"/>
    <p:sldId id="283" r:id="rId19"/>
    <p:sldId id="279" r:id="rId20"/>
    <p:sldId id="304" r:id="rId21"/>
    <p:sldId id="284" r:id="rId22"/>
    <p:sldId id="285" r:id="rId23"/>
    <p:sldId id="287" r:id="rId24"/>
    <p:sldId id="288" r:id="rId25"/>
    <p:sldId id="289" r:id="rId26"/>
    <p:sldId id="290" r:id="rId27"/>
    <p:sldId id="291" r:id="rId28"/>
    <p:sldId id="293" r:id="rId29"/>
    <p:sldId id="294" r:id="rId30"/>
    <p:sldId id="295" r:id="rId31"/>
    <p:sldId id="296" r:id="rId32"/>
    <p:sldId id="316" r:id="rId33"/>
    <p:sldId id="298" r:id="rId34"/>
    <p:sldId id="313" r:id="rId35"/>
    <p:sldId id="310" r:id="rId36"/>
    <p:sldId id="311" r:id="rId3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26" autoAdjust="0"/>
  </p:normalViewPr>
  <p:slideViewPr>
    <p:cSldViewPr>
      <p:cViewPr varScale="1">
        <p:scale>
          <a:sx n="53" d="100"/>
          <a:sy n="53" d="100"/>
        </p:scale>
        <p:origin x="1084"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kan AYDIN" userId="b9b93be9-b10a-4765-a2f4-9ef722cf671f" providerId="ADAL" clId="{14BA545A-69A1-4424-827D-6CB6320D9AA3}"/>
    <pc:docChg chg="delSld modSld delMainMaster">
      <pc:chgData name="Tarkan AYDIN" userId="b9b93be9-b10a-4765-a2f4-9ef722cf671f" providerId="ADAL" clId="{14BA545A-69A1-4424-827D-6CB6320D9AA3}" dt="2021-04-22T10:31:38.579" v="33" actId="47"/>
      <pc:docMkLst>
        <pc:docMk/>
      </pc:docMkLst>
      <pc:sldChg chg="modSp mod">
        <pc:chgData name="Tarkan AYDIN" userId="b9b93be9-b10a-4765-a2f4-9ef722cf671f" providerId="ADAL" clId="{14BA545A-69A1-4424-827D-6CB6320D9AA3}" dt="2021-04-22T10:30:02.461" v="14" actId="20577"/>
        <pc:sldMkLst>
          <pc:docMk/>
          <pc:sldMk cId="0" sldId="256"/>
        </pc:sldMkLst>
        <pc:spChg chg="mod">
          <ac:chgData name="Tarkan AYDIN" userId="b9b93be9-b10a-4765-a2f4-9ef722cf671f" providerId="ADAL" clId="{14BA545A-69A1-4424-827D-6CB6320D9AA3}" dt="2021-04-22T10:30:02.461" v="14" actId="20577"/>
          <ac:spMkLst>
            <pc:docMk/>
            <pc:sldMk cId="0" sldId="256"/>
            <ac:spMk id="19459" creationId="{00000000-0000-0000-0000-000000000000}"/>
          </ac:spMkLst>
        </pc:spChg>
      </pc:sldChg>
      <pc:sldChg chg="modSp mod">
        <pc:chgData name="Tarkan AYDIN" userId="b9b93be9-b10a-4765-a2f4-9ef722cf671f" providerId="ADAL" clId="{14BA545A-69A1-4424-827D-6CB6320D9AA3}" dt="2021-04-22T10:30:20.522" v="29" actId="20577"/>
        <pc:sldMkLst>
          <pc:docMk/>
          <pc:sldMk cId="0" sldId="257"/>
        </pc:sldMkLst>
        <pc:spChg chg="mod">
          <ac:chgData name="Tarkan AYDIN" userId="b9b93be9-b10a-4765-a2f4-9ef722cf671f" providerId="ADAL" clId="{14BA545A-69A1-4424-827D-6CB6320D9AA3}" dt="2021-04-22T10:30:20.522" v="29" actId="20577"/>
          <ac:spMkLst>
            <pc:docMk/>
            <pc:sldMk cId="0" sldId="257"/>
            <ac:spMk id="20483" creationId="{00000000-0000-0000-0000-000000000000}"/>
          </ac:spMkLst>
        </pc:spChg>
      </pc:sldChg>
      <pc:sldChg chg="del">
        <pc:chgData name="Tarkan AYDIN" userId="b9b93be9-b10a-4765-a2f4-9ef722cf671f" providerId="ADAL" clId="{14BA545A-69A1-4424-827D-6CB6320D9AA3}" dt="2021-04-22T10:31:38.579" v="33" actId="47"/>
        <pc:sldMkLst>
          <pc:docMk/>
          <pc:sldMk cId="0" sldId="302"/>
        </pc:sldMkLst>
      </pc:sldChg>
      <pc:sldChg chg="del">
        <pc:chgData name="Tarkan AYDIN" userId="b9b93be9-b10a-4765-a2f4-9ef722cf671f" providerId="ADAL" clId="{14BA545A-69A1-4424-827D-6CB6320D9AA3}" dt="2021-04-22T10:31:38.246" v="31" actId="47"/>
        <pc:sldMkLst>
          <pc:docMk/>
          <pc:sldMk cId="3734033784" sldId="310"/>
        </pc:sldMkLst>
      </pc:sldChg>
      <pc:sldChg chg="del">
        <pc:chgData name="Tarkan AYDIN" userId="b9b93be9-b10a-4765-a2f4-9ef722cf671f" providerId="ADAL" clId="{14BA545A-69A1-4424-827D-6CB6320D9AA3}" dt="2021-04-22T10:31:38.414" v="32" actId="47"/>
        <pc:sldMkLst>
          <pc:docMk/>
          <pc:sldMk cId="3219049266" sldId="311"/>
        </pc:sldMkLst>
      </pc:sldChg>
      <pc:sldChg chg="del">
        <pc:chgData name="Tarkan AYDIN" userId="b9b93be9-b10a-4765-a2f4-9ef722cf671f" providerId="ADAL" clId="{14BA545A-69A1-4424-827D-6CB6320D9AA3}" dt="2021-04-22T10:31:38.029" v="30" actId="47"/>
        <pc:sldMkLst>
          <pc:docMk/>
          <pc:sldMk cId="3772431203" sldId="313"/>
        </pc:sldMkLst>
      </pc:sldChg>
      <pc:sldMasterChg chg="del delSldLayout">
        <pc:chgData name="Tarkan AYDIN" userId="b9b93be9-b10a-4765-a2f4-9ef722cf671f" providerId="ADAL" clId="{14BA545A-69A1-4424-827D-6CB6320D9AA3}" dt="2021-04-22T10:31:38.579" v="33" actId="47"/>
        <pc:sldMasterMkLst>
          <pc:docMk/>
          <pc:sldMasterMk cId="0" sldId="2147483721"/>
        </pc:sldMasterMkLst>
        <pc:sldLayoutChg chg="del">
          <pc:chgData name="Tarkan AYDIN" userId="b9b93be9-b10a-4765-a2f4-9ef722cf671f" providerId="ADAL" clId="{14BA545A-69A1-4424-827D-6CB6320D9AA3}" dt="2021-04-22T10:31:38.579" v="33" actId="47"/>
          <pc:sldLayoutMkLst>
            <pc:docMk/>
            <pc:sldMasterMk cId="0" sldId="2147483721"/>
            <pc:sldLayoutMk cId="4150562321" sldId="2147483789"/>
          </pc:sldLayoutMkLst>
        </pc:sldLayoutChg>
        <pc:sldLayoutChg chg="del">
          <pc:chgData name="Tarkan AYDIN" userId="b9b93be9-b10a-4765-a2f4-9ef722cf671f" providerId="ADAL" clId="{14BA545A-69A1-4424-827D-6CB6320D9AA3}" dt="2021-04-22T10:31:38.579" v="33" actId="47"/>
          <pc:sldLayoutMkLst>
            <pc:docMk/>
            <pc:sldMasterMk cId="0" sldId="2147483721"/>
            <pc:sldLayoutMk cId="2820424017" sldId="2147483790"/>
          </pc:sldLayoutMkLst>
        </pc:sldLayoutChg>
        <pc:sldLayoutChg chg="del">
          <pc:chgData name="Tarkan AYDIN" userId="b9b93be9-b10a-4765-a2f4-9ef722cf671f" providerId="ADAL" clId="{14BA545A-69A1-4424-827D-6CB6320D9AA3}" dt="2021-04-22T10:31:38.579" v="33" actId="47"/>
          <pc:sldLayoutMkLst>
            <pc:docMk/>
            <pc:sldMasterMk cId="0" sldId="2147483721"/>
            <pc:sldLayoutMk cId="2466924943" sldId="2147483791"/>
          </pc:sldLayoutMkLst>
        </pc:sldLayoutChg>
        <pc:sldLayoutChg chg="del">
          <pc:chgData name="Tarkan AYDIN" userId="b9b93be9-b10a-4765-a2f4-9ef722cf671f" providerId="ADAL" clId="{14BA545A-69A1-4424-827D-6CB6320D9AA3}" dt="2021-04-22T10:31:38.579" v="33" actId="47"/>
          <pc:sldLayoutMkLst>
            <pc:docMk/>
            <pc:sldMasterMk cId="0" sldId="2147483721"/>
            <pc:sldLayoutMk cId="3056526298" sldId="2147483792"/>
          </pc:sldLayoutMkLst>
        </pc:sldLayoutChg>
        <pc:sldLayoutChg chg="del">
          <pc:chgData name="Tarkan AYDIN" userId="b9b93be9-b10a-4765-a2f4-9ef722cf671f" providerId="ADAL" clId="{14BA545A-69A1-4424-827D-6CB6320D9AA3}" dt="2021-04-22T10:31:38.579" v="33" actId="47"/>
          <pc:sldLayoutMkLst>
            <pc:docMk/>
            <pc:sldMasterMk cId="0" sldId="2147483721"/>
            <pc:sldLayoutMk cId="2328096150" sldId="2147483793"/>
          </pc:sldLayoutMkLst>
        </pc:sldLayoutChg>
        <pc:sldLayoutChg chg="del">
          <pc:chgData name="Tarkan AYDIN" userId="b9b93be9-b10a-4765-a2f4-9ef722cf671f" providerId="ADAL" clId="{14BA545A-69A1-4424-827D-6CB6320D9AA3}" dt="2021-04-22T10:31:38.579" v="33" actId="47"/>
          <pc:sldLayoutMkLst>
            <pc:docMk/>
            <pc:sldMasterMk cId="0" sldId="2147483721"/>
            <pc:sldLayoutMk cId="1137866416" sldId="2147483794"/>
          </pc:sldLayoutMkLst>
        </pc:sldLayoutChg>
        <pc:sldLayoutChg chg="del">
          <pc:chgData name="Tarkan AYDIN" userId="b9b93be9-b10a-4765-a2f4-9ef722cf671f" providerId="ADAL" clId="{14BA545A-69A1-4424-827D-6CB6320D9AA3}" dt="2021-04-22T10:31:38.579" v="33" actId="47"/>
          <pc:sldLayoutMkLst>
            <pc:docMk/>
            <pc:sldMasterMk cId="0" sldId="2147483721"/>
            <pc:sldLayoutMk cId="188056602" sldId="2147483795"/>
          </pc:sldLayoutMkLst>
        </pc:sldLayoutChg>
        <pc:sldLayoutChg chg="del">
          <pc:chgData name="Tarkan AYDIN" userId="b9b93be9-b10a-4765-a2f4-9ef722cf671f" providerId="ADAL" clId="{14BA545A-69A1-4424-827D-6CB6320D9AA3}" dt="2021-04-22T10:31:38.579" v="33" actId="47"/>
          <pc:sldLayoutMkLst>
            <pc:docMk/>
            <pc:sldMasterMk cId="0" sldId="2147483721"/>
            <pc:sldLayoutMk cId="1905361567" sldId="2147483796"/>
          </pc:sldLayoutMkLst>
        </pc:sldLayoutChg>
        <pc:sldLayoutChg chg="del">
          <pc:chgData name="Tarkan AYDIN" userId="b9b93be9-b10a-4765-a2f4-9ef722cf671f" providerId="ADAL" clId="{14BA545A-69A1-4424-827D-6CB6320D9AA3}" dt="2021-04-22T10:31:38.579" v="33" actId="47"/>
          <pc:sldLayoutMkLst>
            <pc:docMk/>
            <pc:sldMasterMk cId="0" sldId="2147483721"/>
            <pc:sldLayoutMk cId="3468540850" sldId="2147483797"/>
          </pc:sldLayoutMkLst>
        </pc:sldLayoutChg>
        <pc:sldLayoutChg chg="del">
          <pc:chgData name="Tarkan AYDIN" userId="b9b93be9-b10a-4765-a2f4-9ef722cf671f" providerId="ADAL" clId="{14BA545A-69A1-4424-827D-6CB6320D9AA3}" dt="2021-04-22T10:31:38.579" v="33" actId="47"/>
          <pc:sldLayoutMkLst>
            <pc:docMk/>
            <pc:sldMasterMk cId="0" sldId="2147483721"/>
            <pc:sldLayoutMk cId="641909886" sldId="2147483798"/>
          </pc:sldLayoutMkLst>
        </pc:sldLayoutChg>
        <pc:sldLayoutChg chg="del">
          <pc:chgData name="Tarkan AYDIN" userId="b9b93be9-b10a-4765-a2f4-9ef722cf671f" providerId="ADAL" clId="{14BA545A-69A1-4424-827D-6CB6320D9AA3}" dt="2021-04-22T10:31:38.579" v="33" actId="47"/>
          <pc:sldLayoutMkLst>
            <pc:docMk/>
            <pc:sldMasterMk cId="0" sldId="2147483721"/>
            <pc:sldLayoutMk cId="742749457" sldId="214748379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6B35F7F5-65EF-47A9-8F5E-539ED1625A9D}" type="datetimeFigureOut">
              <a:rPr lang="en-US"/>
              <a:pPr>
                <a:defRPr/>
              </a:pPr>
              <a:t>10/21/2021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1E8315AC-6391-4015-8A1C-D45942099B98}" type="slidenum">
              <a:rPr lang="en-US"/>
              <a:pPr>
                <a:defRPr/>
              </a:pPr>
              <a:t>‹#›</a:t>
            </a:fld>
            <a:endParaRPr lang="en-US"/>
          </a:p>
        </p:txBody>
      </p:sp>
    </p:spTree>
    <p:extLst>
      <p:ext uri="{BB962C8B-B14F-4D97-AF65-F5344CB8AC3E}">
        <p14:creationId xmlns:p14="http://schemas.microsoft.com/office/powerpoint/2010/main" val="5235459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E40308E8-C10E-4AFA-A4EE-E18226E94905}" type="slidenum">
              <a:rPr lang="en-US">
                <a:solidFill>
                  <a:srgbClr val="000000"/>
                </a:solidFill>
              </a:rPr>
              <a:pPr fontAlgn="base">
                <a:spcBef>
                  <a:spcPct val="0"/>
                </a:spcBef>
                <a:spcAft>
                  <a:spcPct val="0"/>
                </a:spcAft>
              </a:pPr>
              <a:t>10</a:t>
            </a:fld>
            <a:endParaRPr lang="en-US">
              <a:solidFill>
                <a:srgbClr val="000000"/>
              </a:solidFill>
            </a:endParaRPr>
          </a:p>
        </p:txBody>
      </p:sp>
    </p:spTree>
    <p:extLst>
      <p:ext uri="{BB962C8B-B14F-4D97-AF65-F5344CB8AC3E}">
        <p14:creationId xmlns:p14="http://schemas.microsoft.com/office/powerpoint/2010/main" val="2692752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624927B0-DAB1-4A75-8905-CE49BB74BB78}" type="slidenum">
              <a:rPr lang="en-US">
                <a:solidFill>
                  <a:srgbClr val="000000"/>
                </a:solidFill>
              </a:rPr>
              <a:pPr fontAlgn="base">
                <a:spcBef>
                  <a:spcPct val="0"/>
                </a:spcBef>
                <a:spcAft>
                  <a:spcPct val="0"/>
                </a:spcAft>
              </a:pPr>
              <a:t>22</a:t>
            </a:fld>
            <a:endParaRPr lang="en-US">
              <a:solidFill>
                <a:srgbClr val="000000"/>
              </a:solidFill>
            </a:endParaRPr>
          </a:p>
        </p:txBody>
      </p:sp>
      <p:sp>
        <p:nvSpPr>
          <p:cNvPr id="7475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1487684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FDAD9A62-E49D-4B75-B729-B4F823D656EC}" type="slidenum">
              <a:rPr lang="en-US">
                <a:solidFill>
                  <a:srgbClr val="000000"/>
                </a:solidFill>
              </a:rPr>
              <a:pPr fontAlgn="base">
                <a:spcBef>
                  <a:spcPct val="0"/>
                </a:spcBef>
                <a:spcAft>
                  <a:spcPct val="0"/>
                </a:spcAft>
              </a:pPr>
              <a:t>23</a:t>
            </a:fld>
            <a:endParaRPr lang="en-US">
              <a:solidFill>
                <a:srgbClr val="000000"/>
              </a:solidFill>
            </a:endParaRPr>
          </a:p>
        </p:txBody>
      </p:sp>
      <p:sp>
        <p:nvSpPr>
          <p:cNvPr id="7577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88371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5F8F69B-C1BC-49BE-B8A2-4545147717A8}" type="slidenum">
              <a:rPr lang="en-US">
                <a:solidFill>
                  <a:srgbClr val="000000"/>
                </a:solidFill>
              </a:rPr>
              <a:pPr fontAlgn="base">
                <a:spcBef>
                  <a:spcPct val="0"/>
                </a:spcBef>
                <a:spcAft>
                  <a:spcPct val="0"/>
                </a:spcAft>
              </a:pPr>
              <a:t>24</a:t>
            </a:fld>
            <a:endParaRPr lang="en-US">
              <a:solidFill>
                <a:srgbClr val="000000"/>
              </a:solidFill>
            </a:endParaRPr>
          </a:p>
        </p:txBody>
      </p:sp>
      <p:sp>
        <p:nvSpPr>
          <p:cNvPr id="7680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4182250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944DFA3-3096-49A5-8A55-65BA58532402}" type="slidenum">
              <a:rPr lang="en-US">
                <a:solidFill>
                  <a:srgbClr val="000000"/>
                </a:solidFill>
              </a:rPr>
              <a:pPr fontAlgn="base">
                <a:spcBef>
                  <a:spcPct val="0"/>
                </a:spcBef>
                <a:spcAft>
                  <a:spcPct val="0"/>
                </a:spcAft>
              </a:pPr>
              <a:t>25</a:t>
            </a:fld>
            <a:endParaRPr lang="en-US">
              <a:solidFill>
                <a:srgbClr val="000000"/>
              </a:solidFill>
            </a:endParaRPr>
          </a:p>
        </p:txBody>
      </p:sp>
      <p:sp>
        <p:nvSpPr>
          <p:cNvPr id="7782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dirty="0"/>
          </a:p>
        </p:txBody>
      </p:sp>
    </p:spTree>
    <p:extLst>
      <p:ext uri="{BB962C8B-B14F-4D97-AF65-F5344CB8AC3E}">
        <p14:creationId xmlns:p14="http://schemas.microsoft.com/office/powerpoint/2010/main" val="4224424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3F15D09-D740-4D8A-BB30-59D1A5137F59}" type="slidenum">
              <a:rPr lang="en-US">
                <a:solidFill>
                  <a:srgbClr val="000000"/>
                </a:solidFill>
              </a:rPr>
              <a:pPr fontAlgn="base">
                <a:spcBef>
                  <a:spcPct val="0"/>
                </a:spcBef>
                <a:spcAft>
                  <a:spcPct val="0"/>
                </a:spcAft>
              </a:pPr>
              <a:t>26</a:t>
            </a:fld>
            <a:endParaRPr lang="en-US">
              <a:solidFill>
                <a:srgbClr val="000000"/>
              </a:solidFill>
            </a:endParaRPr>
          </a:p>
        </p:txBody>
      </p:sp>
      <p:sp>
        <p:nvSpPr>
          <p:cNvPr id="7885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441251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DF684BDD-1545-4D60-8437-12A789D83366}" type="slidenum">
              <a:rPr lang="en-US">
                <a:solidFill>
                  <a:srgbClr val="000000"/>
                </a:solidFill>
              </a:rPr>
              <a:pPr fontAlgn="base">
                <a:spcBef>
                  <a:spcPct val="0"/>
                </a:spcBef>
                <a:spcAft>
                  <a:spcPct val="0"/>
                </a:spcAft>
              </a:pPr>
              <a:t>28</a:t>
            </a:fld>
            <a:endParaRPr lang="en-US">
              <a:solidFill>
                <a:srgbClr val="000000"/>
              </a:solidFill>
            </a:endParaRPr>
          </a:p>
        </p:txBody>
      </p:sp>
      <p:sp>
        <p:nvSpPr>
          <p:cNvPr id="7987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2411255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1CFDE86A-8F35-4274-BC2B-1B42CACB1C9F}" type="slidenum">
              <a:rPr lang="en-US">
                <a:solidFill>
                  <a:srgbClr val="000000"/>
                </a:solidFill>
              </a:rPr>
              <a:pPr fontAlgn="base">
                <a:spcBef>
                  <a:spcPct val="0"/>
                </a:spcBef>
                <a:spcAft>
                  <a:spcPct val="0"/>
                </a:spcAft>
              </a:pPr>
              <a:t>29</a:t>
            </a:fld>
            <a:endParaRPr lang="en-US">
              <a:solidFill>
                <a:srgbClr val="000000"/>
              </a:solidFill>
            </a:endParaRPr>
          </a:p>
        </p:txBody>
      </p:sp>
    </p:spTree>
    <p:extLst>
      <p:ext uri="{BB962C8B-B14F-4D97-AF65-F5344CB8AC3E}">
        <p14:creationId xmlns:p14="http://schemas.microsoft.com/office/powerpoint/2010/main" val="3513936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FC28F97-67EC-46CD-90BB-05BEC2C9ED5D}" type="slidenum">
              <a:rPr lang="en-US">
                <a:solidFill>
                  <a:srgbClr val="000000"/>
                </a:solidFill>
              </a:rPr>
              <a:pPr fontAlgn="base">
                <a:spcBef>
                  <a:spcPct val="0"/>
                </a:spcBef>
                <a:spcAft>
                  <a:spcPct val="0"/>
                </a:spcAft>
              </a:pPr>
              <a:t>31</a:t>
            </a:fld>
            <a:endParaRPr lang="en-US">
              <a:solidFill>
                <a:srgbClr val="000000"/>
              </a:solidFill>
            </a:endParaRPr>
          </a:p>
        </p:txBody>
      </p:sp>
      <p:sp>
        <p:nvSpPr>
          <p:cNvPr id="8294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643444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13914DB2-D5E4-489A-AEE0-1CBBFC2F839B}" type="slidenum">
              <a:rPr lang="en-US">
                <a:solidFill>
                  <a:srgbClr val="000000"/>
                </a:solidFill>
              </a:rPr>
              <a:pPr fontAlgn="base">
                <a:spcBef>
                  <a:spcPct val="0"/>
                </a:spcBef>
                <a:spcAft>
                  <a:spcPct val="0"/>
                </a:spcAft>
              </a:pPr>
              <a:t>11</a:t>
            </a:fld>
            <a:endParaRPr lang="en-US">
              <a:solidFill>
                <a:srgbClr val="000000"/>
              </a:solidFill>
            </a:endParaRPr>
          </a:p>
        </p:txBody>
      </p:sp>
      <p:sp>
        <p:nvSpPr>
          <p:cNvPr id="6553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3119111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37B5AA7-0BCA-4CEC-B6D4-36838CA80928}" type="slidenum">
              <a:rPr lang="en-US">
                <a:solidFill>
                  <a:srgbClr val="000000"/>
                </a:solidFill>
              </a:rPr>
              <a:pPr fontAlgn="base">
                <a:spcBef>
                  <a:spcPct val="0"/>
                </a:spcBef>
                <a:spcAft>
                  <a:spcPct val="0"/>
                </a:spcAft>
              </a:pPr>
              <a:t>12</a:t>
            </a:fld>
            <a:endParaRPr lang="en-US">
              <a:solidFill>
                <a:srgbClr val="000000"/>
              </a:solidFill>
            </a:endParaRPr>
          </a:p>
        </p:txBody>
      </p:sp>
      <p:sp>
        <p:nvSpPr>
          <p:cNvPr id="6656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1888433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37B5AA7-0BCA-4CEC-B6D4-36838CA80928}" type="slidenum">
              <a:rPr lang="en-US">
                <a:solidFill>
                  <a:srgbClr val="000000"/>
                </a:solidFill>
              </a:rPr>
              <a:pPr fontAlgn="base">
                <a:spcBef>
                  <a:spcPct val="0"/>
                </a:spcBef>
                <a:spcAft>
                  <a:spcPct val="0"/>
                </a:spcAft>
              </a:pPr>
              <a:t>14</a:t>
            </a:fld>
            <a:endParaRPr lang="en-US">
              <a:solidFill>
                <a:srgbClr val="000000"/>
              </a:solidFill>
            </a:endParaRPr>
          </a:p>
        </p:txBody>
      </p:sp>
      <p:sp>
        <p:nvSpPr>
          <p:cNvPr id="6656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355785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7D22E57-3F4F-4E59-BAB6-D849A18E262E}" type="slidenum">
              <a:rPr lang="en-US">
                <a:solidFill>
                  <a:srgbClr val="000000"/>
                </a:solidFill>
              </a:rPr>
              <a:pPr fontAlgn="base">
                <a:spcBef>
                  <a:spcPct val="0"/>
                </a:spcBef>
                <a:spcAft>
                  <a:spcPct val="0"/>
                </a:spcAft>
              </a:pPr>
              <a:t>16</a:t>
            </a:fld>
            <a:endParaRPr lang="en-US">
              <a:solidFill>
                <a:srgbClr val="000000"/>
              </a:solidFill>
            </a:endParaRPr>
          </a:p>
        </p:txBody>
      </p:sp>
      <p:sp>
        <p:nvSpPr>
          <p:cNvPr id="6861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1472279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1CC31A0-AFDD-4434-B2B4-3FA72EF791F1}" type="slidenum">
              <a:rPr lang="en-US">
                <a:solidFill>
                  <a:srgbClr val="000000"/>
                </a:solidFill>
              </a:rPr>
              <a:pPr fontAlgn="base">
                <a:spcBef>
                  <a:spcPct val="0"/>
                </a:spcBef>
                <a:spcAft>
                  <a:spcPct val="0"/>
                </a:spcAft>
              </a:pPr>
              <a:t>17</a:t>
            </a:fld>
            <a:endParaRPr lang="en-US">
              <a:solidFill>
                <a:srgbClr val="000000"/>
              </a:solidFill>
            </a:endParaRPr>
          </a:p>
        </p:txBody>
      </p:sp>
    </p:spTree>
    <p:extLst>
      <p:ext uri="{BB962C8B-B14F-4D97-AF65-F5344CB8AC3E}">
        <p14:creationId xmlns:p14="http://schemas.microsoft.com/office/powerpoint/2010/main" val="286142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93858263-ACC6-4B51-9F5C-7D6788C2970B}" type="slidenum">
              <a:rPr lang="en-US">
                <a:solidFill>
                  <a:srgbClr val="000000"/>
                </a:solidFill>
              </a:rPr>
              <a:pPr fontAlgn="base">
                <a:spcBef>
                  <a:spcPct val="0"/>
                </a:spcBef>
                <a:spcAft>
                  <a:spcPct val="0"/>
                </a:spcAft>
              </a:pPr>
              <a:t>19</a:t>
            </a:fld>
            <a:endParaRPr lang="en-US">
              <a:solidFill>
                <a:srgbClr val="000000"/>
              </a:solidFill>
            </a:endParaRPr>
          </a:p>
        </p:txBody>
      </p:sp>
      <p:sp>
        <p:nvSpPr>
          <p:cNvPr id="7065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4020419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9425608-422F-46CE-B6BC-3E5051131A31}" type="slidenum">
              <a:rPr lang="en-US">
                <a:solidFill>
                  <a:srgbClr val="000000"/>
                </a:solidFill>
              </a:rPr>
              <a:pPr fontAlgn="base">
                <a:spcBef>
                  <a:spcPct val="0"/>
                </a:spcBef>
                <a:spcAft>
                  <a:spcPct val="0"/>
                </a:spcAft>
              </a:pPr>
              <a:t>20</a:t>
            </a:fld>
            <a:endParaRPr lang="en-US">
              <a:solidFill>
                <a:srgbClr val="000000"/>
              </a:solidFill>
            </a:endParaRPr>
          </a:p>
        </p:txBody>
      </p:sp>
      <p:sp>
        <p:nvSpPr>
          <p:cNvPr id="7168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t>Age 12, Age 30</a:t>
            </a:r>
          </a:p>
        </p:txBody>
      </p:sp>
    </p:spTree>
    <p:extLst>
      <p:ext uri="{BB962C8B-B14F-4D97-AF65-F5344CB8AC3E}">
        <p14:creationId xmlns:p14="http://schemas.microsoft.com/office/powerpoint/2010/main" val="4130979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8F60591C-B462-4CC0-9647-524681624969}" type="slidenum">
              <a:rPr lang="en-US">
                <a:solidFill>
                  <a:srgbClr val="000000"/>
                </a:solidFill>
              </a:rPr>
              <a:pPr fontAlgn="base">
                <a:spcBef>
                  <a:spcPct val="0"/>
                </a:spcBef>
                <a:spcAft>
                  <a:spcPct val="0"/>
                </a:spcAft>
              </a:pPr>
              <a:t>21</a:t>
            </a:fld>
            <a:endParaRPr lang="en-US">
              <a:solidFill>
                <a:srgbClr val="000000"/>
              </a:solidFill>
            </a:endParaRPr>
          </a:p>
        </p:txBody>
      </p:sp>
      <p:sp>
        <p:nvSpPr>
          <p:cNvPr id="7373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p>
        </p:txBody>
      </p:sp>
    </p:spTree>
    <p:extLst>
      <p:ext uri="{BB962C8B-B14F-4D97-AF65-F5344CB8AC3E}">
        <p14:creationId xmlns:p14="http://schemas.microsoft.com/office/powerpoint/2010/main" val="199989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844347C-1213-4CC0-9852-70F1EB30E218}"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AAC249B-86D9-488B-8A8F-8097330A1BE7}" type="slidenum">
              <a:rPr lang="en-US"/>
              <a:pPr>
                <a:defRPr/>
              </a:pPr>
              <a:t>‹#›</a:t>
            </a:fld>
            <a:endParaRPr lang="en-US"/>
          </a:p>
        </p:txBody>
      </p:sp>
    </p:spTree>
    <p:extLst>
      <p:ext uri="{BB962C8B-B14F-4D97-AF65-F5344CB8AC3E}">
        <p14:creationId xmlns:p14="http://schemas.microsoft.com/office/powerpoint/2010/main" val="2831886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F18A2B0-E141-432C-911C-32CC69BF734B}"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462956B-68BC-4ADA-8851-44CD8A6DE14C}" type="slidenum">
              <a:rPr lang="en-US"/>
              <a:pPr>
                <a:defRPr/>
              </a:pPr>
              <a:t>‹#›</a:t>
            </a:fld>
            <a:endParaRPr lang="en-US"/>
          </a:p>
        </p:txBody>
      </p:sp>
    </p:spTree>
    <p:extLst>
      <p:ext uri="{BB962C8B-B14F-4D97-AF65-F5344CB8AC3E}">
        <p14:creationId xmlns:p14="http://schemas.microsoft.com/office/powerpoint/2010/main" val="29735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B542C8D-C2D7-4ED2-A235-990BB86BB439}"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866FA0-F7CA-49C4-8361-6FA1B1B42EC9}" type="slidenum">
              <a:rPr lang="en-US"/>
              <a:pPr>
                <a:defRPr/>
              </a:pPr>
              <a:t>‹#›</a:t>
            </a:fld>
            <a:endParaRPr lang="en-US"/>
          </a:p>
        </p:txBody>
      </p:sp>
    </p:spTree>
    <p:extLst>
      <p:ext uri="{BB962C8B-B14F-4D97-AF65-F5344CB8AC3E}">
        <p14:creationId xmlns:p14="http://schemas.microsoft.com/office/powerpoint/2010/main" val="630263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A643E624-2687-47D1-B57C-9463287FD9E6}"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D65EE0D-5815-45F9-B19D-CA29EA3573C6}" type="slidenum">
              <a:rPr lang="en-US"/>
              <a:pPr>
                <a:defRPr/>
              </a:pPr>
              <a:t>‹#›</a:t>
            </a:fld>
            <a:endParaRPr lang="en-US"/>
          </a:p>
        </p:txBody>
      </p:sp>
    </p:spTree>
    <p:extLst>
      <p:ext uri="{BB962C8B-B14F-4D97-AF65-F5344CB8AC3E}">
        <p14:creationId xmlns:p14="http://schemas.microsoft.com/office/powerpoint/2010/main" val="108363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5530F95-0D36-4B4E-8407-956419A71278}"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5B117B6-37C5-4B8E-9ABF-F4C63D7D0151}" type="slidenum">
              <a:rPr lang="en-US"/>
              <a:pPr>
                <a:defRPr/>
              </a:pPr>
              <a:t>‹#›</a:t>
            </a:fld>
            <a:endParaRPr lang="en-US"/>
          </a:p>
        </p:txBody>
      </p:sp>
    </p:spTree>
    <p:extLst>
      <p:ext uri="{BB962C8B-B14F-4D97-AF65-F5344CB8AC3E}">
        <p14:creationId xmlns:p14="http://schemas.microsoft.com/office/powerpoint/2010/main" val="3794354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2981687-3C59-4F29-9BB0-3BADF79E07F1}"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6FE2942-92D7-4DBB-B859-2D26AAC4CE51}" type="slidenum">
              <a:rPr lang="en-US"/>
              <a:pPr>
                <a:defRPr/>
              </a:pPr>
              <a:t>‹#›</a:t>
            </a:fld>
            <a:endParaRPr lang="en-US"/>
          </a:p>
        </p:txBody>
      </p:sp>
    </p:spTree>
    <p:extLst>
      <p:ext uri="{BB962C8B-B14F-4D97-AF65-F5344CB8AC3E}">
        <p14:creationId xmlns:p14="http://schemas.microsoft.com/office/powerpoint/2010/main" val="1392125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75E8466-53E3-4F09-8D29-8A72A9D4708E}" type="datetimeFigureOut">
              <a:rPr lang="en-US"/>
              <a:pPr>
                <a:defRPr/>
              </a:pPr>
              <a:t>10/21/2021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0A541E3-138A-4371-BBE2-FCAC5952A340}" type="slidenum">
              <a:rPr lang="en-US"/>
              <a:pPr>
                <a:defRPr/>
              </a:pPr>
              <a:t>‹#›</a:t>
            </a:fld>
            <a:endParaRPr lang="en-US"/>
          </a:p>
        </p:txBody>
      </p:sp>
    </p:spTree>
    <p:extLst>
      <p:ext uri="{BB962C8B-B14F-4D97-AF65-F5344CB8AC3E}">
        <p14:creationId xmlns:p14="http://schemas.microsoft.com/office/powerpoint/2010/main" val="2326240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5B1C685-9AC6-40BB-B6C9-16A5AB822851}" type="datetimeFigureOut">
              <a:rPr lang="en-US"/>
              <a:pPr>
                <a:defRPr/>
              </a:pPr>
              <a:t>10/21/2021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861EC42-E0F4-4797-A223-4E8599CDE404}" type="slidenum">
              <a:rPr lang="en-US"/>
              <a:pPr>
                <a:defRPr/>
              </a:pPr>
              <a:t>‹#›</a:t>
            </a:fld>
            <a:endParaRPr lang="en-US"/>
          </a:p>
        </p:txBody>
      </p:sp>
    </p:spTree>
    <p:extLst>
      <p:ext uri="{BB962C8B-B14F-4D97-AF65-F5344CB8AC3E}">
        <p14:creationId xmlns:p14="http://schemas.microsoft.com/office/powerpoint/2010/main" val="3903165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478DBF0-9818-4517-BE5F-E73905516049}" type="datetimeFigureOut">
              <a:rPr lang="en-US"/>
              <a:pPr>
                <a:defRPr/>
              </a:pPr>
              <a:t>10/21/2021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AE7F3FE-01F0-4F5C-BFD2-260C486D9D8E}" type="slidenum">
              <a:rPr lang="en-US"/>
              <a:pPr>
                <a:defRPr/>
              </a:pPr>
              <a:t>‹#›</a:t>
            </a:fld>
            <a:endParaRPr lang="en-US"/>
          </a:p>
        </p:txBody>
      </p:sp>
    </p:spTree>
    <p:extLst>
      <p:ext uri="{BB962C8B-B14F-4D97-AF65-F5344CB8AC3E}">
        <p14:creationId xmlns:p14="http://schemas.microsoft.com/office/powerpoint/2010/main" val="3307354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BD3142B-F3EF-428F-9949-5684D0419212}" type="datetimeFigureOut">
              <a:rPr lang="en-US"/>
              <a:pPr>
                <a:defRPr/>
              </a:pPr>
              <a:t>10/21/2021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26E078A-90BB-49A4-BE88-7C54806B310D}" type="slidenum">
              <a:rPr lang="en-US"/>
              <a:pPr>
                <a:defRPr/>
              </a:pPr>
              <a:t>‹#›</a:t>
            </a:fld>
            <a:endParaRPr lang="en-US"/>
          </a:p>
        </p:txBody>
      </p:sp>
    </p:spTree>
    <p:extLst>
      <p:ext uri="{BB962C8B-B14F-4D97-AF65-F5344CB8AC3E}">
        <p14:creationId xmlns:p14="http://schemas.microsoft.com/office/powerpoint/2010/main" val="32944403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E344CB3-6ECF-436E-AB76-227086DDFC3D}" type="datetimeFigureOut">
              <a:rPr lang="en-US"/>
              <a:pPr>
                <a:defRPr/>
              </a:pPr>
              <a:t>10/21/2021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125B36B-EEFD-4555-BD90-311B50AEF8E2}" type="slidenum">
              <a:rPr lang="en-US"/>
              <a:pPr>
                <a:defRPr/>
              </a:pPr>
              <a:t>‹#›</a:t>
            </a:fld>
            <a:endParaRPr lang="en-US"/>
          </a:p>
        </p:txBody>
      </p:sp>
    </p:spTree>
    <p:extLst>
      <p:ext uri="{BB962C8B-B14F-4D97-AF65-F5344CB8AC3E}">
        <p14:creationId xmlns:p14="http://schemas.microsoft.com/office/powerpoint/2010/main" val="1709766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218B461-6BF7-45F2-9FFA-C32B4010780A}"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F673B3-43E0-47D3-85F5-1B04680D8599}" type="slidenum">
              <a:rPr lang="en-US"/>
              <a:pPr>
                <a:defRPr/>
              </a:pPr>
              <a:t>‹#›</a:t>
            </a:fld>
            <a:endParaRPr lang="en-US"/>
          </a:p>
        </p:txBody>
      </p:sp>
    </p:spTree>
    <p:extLst>
      <p:ext uri="{BB962C8B-B14F-4D97-AF65-F5344CB8AC3E}">
        <p14:creationId xmlns:p14="http://schemas.microsoft.com/office/powerpoint/2010/main" val="4069772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90572D8-CADD-4B47-8770-6776A9630343}" type="datetimeFigureOut">
              <a:rPr lang="en-US"/>
              <a:pPr>
                <a:defRPr/>
              </a:pPr>
              <a:t>10/21/2021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66DEF2-A07A-41E5-B057-56993D215591}" type="slidenum">
              <a:rPr lang="en-US"/>
              <a:pPr>
                <a:defRPr/>
              </a:pPr>
              <a:t>‹#›</a:t>
            </a:fld>
            <a:endParaRPr lang="en-US"/>
          </a:p>
        </p:txBody>
      </p:sp>
    </p:spTree>
    <p:extLst>
      <p:ext uri="{BB962C8B-B14F-4D97-AF65-F5344CB8AC3E}">
        <p14:creationId xmlns:p14="http://schemas.microsoft.com/office/powerpoint/2010/main" val="194602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66A6603-2D18-46E3-A072-E335AF62F007}"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D8FDB24-D701-46DE-8989-DD1C8DDE93A9}" type="slidenum">
              <a:rPr lang="en-US"/>
              <a:pPr>
                <a:defRPr/>
              </a:pPr>
              <a:t>‹#›</a:t>
            </a:fld>
            <a:endParaRPr lang="en-US"/>
          </a:p>
        </p:txBody>
      </p:sp>
    </p:spTree>
    <p:extLst>
      <p:ext uri="{BB962C8B-B14F-4D97-AF65-F5344CB8AC3E}">
        <p14:creationId xmlns:p14="http://schemas.microsoft.com/office/powerpoint/2010/main" val="4200946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85B3D77-4626-407A-8DA4-B28191897BC3}"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D93497-BE08-4CB2-8085-0DA04366CAB9}" type="slidenum">
              <a:rPr lang="en-US"/>
              <a:pPr>
                <a:defRPr/>
              </a:pPr>
              <a:t>‹#›</a:t>
            </a:fld>
            <a:endParaRPr lang="en-US"/>
          </a:p>
        </p:txBody>
      </p:sp>
    </p:spTree>
    <p:extLst>
      <p:ext uri="{BB962C8B-B14F-4D97-AF65-F5344CB8AC3E}">
        <p14:creationId xmlns:p14="http://schemas.microsoft.com/office/powerpoint/2010/main" val="3613118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DBD2FD0-3F15-4F3E-B618-A8FBB3C69463}"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3C670B0-6490-4599-A6BC-42F3AA693DD7}" type="slidenum">
              <a:rPr lang="en-US"/>
              <a:pPr>
                <a:defRPr/>
              </a:pPr>
              <a:t>‹#›</a:t>
            </a:fld>
            <a:endParaRPr lang="en-US"/>
          </a:p>
        </p:txBody>
      </p:sp>
    </p:spTree>
    <p:extLst>
      <p:ext uri="{BB962C8B-B14F-4D97-AF65-F5344CB8AC3E}">
        <p14:creationId xmlns:p14="http://schemas.microsoft.com/office/powerpoint/2010/main" val="2511657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2439C403-CE26-412D-9105-8B8B83DF49FB}"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78A9103-32E6-49BD-B86A-6DEEF7C651AB}" type="slidenum">
              <a:rPr lang="en-US"/>
              <a:pPr>
                <a:defRPr/>
              </a:pPr>
              <a:t>‹#›</a:t>
            </a:fld>
            <a:endParaRPr lang="en-US"/>
          </a:p>
        </p:txBody>
      </p:sp>
    </p:spTree>
    <p:extLst>
      <p:ext uri="{BB962C8B-B14F-4D97-AF65-F5344CB8AC3E}">
        <p14:creationId xmlns:p14="http://schemas.microsoft.com/office/powerpoint/2010/main" val="7226670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B57D48A-15CE-4B77-A378-D6E9CA95B4D7}"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3962798-0F0E-4B09-8505-4DFC81AA237C}" type="slidenum">
              <a:rPr lang="en-US"/>
              <a:pPr>
                <a:defRPr/>
              </a:pPr>
              <a:t>‹#›</a:t>
            </a:fld>
            <a:endParaRPr lang="en-US"/>
          </a:p>
        </p:txBody>
      </p:sp>
    </p:spTree>
    <p:extLst>
      <p:ext uri="{BB962C8B-B14F-4D97-AF65-F5344CB8AC3E}">
        <p14:creationId xmlns:p14="http://schemas.microsoft.com/office/powerpoint/2010/main" val="1941863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EA33C89-E9A1-42DF-AB44-38F2C543FCFE}" type="datetimeFigureOut">
              <a:rPr lang="en-US"/>
              <a:pPr>
                <a:defRPr/>
              </a:pPr>
              <a:t>10/21/2021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AB34D04-B212-4F84-AE9E-4465E37E9ACB}" type="slidenum">
              <a:rPr lang="en-US"/>
              <a:pPr>
                <a:defRPr/>
              </a:pPr>
              <a:t>‹#›</a:t>
            </a:fld>
            <a:endParaRPr lang="en-US"/>
          </a:p>
        </p:txBody>
      </p:sp>
    </p:spTree>
    <p:extLst>
      <p:ext uri="{BB962C8B-B14F-4D97-AF65-F5344CB8AC3E}">
        <p14:creationId xmlns:p14="http://schemas.microsoft.com/office/powerpoint/2010/main" val="27829673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F8E882F-B45B-4845-84D2-AB56ECABCFC2}" type="datetimeFigureOut">
              <a:rPr lang="en-US"/>
              <a:pPr>
                <a:defRPr/>
              </a:pPr>
              <a:t>10/21/2021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178C8B6-B36E-4CF0-B1FA-2D43B473A1B9}" type="slidenum">
              <a:rPr lang="en-US"/>
              <a:pPr>
                <a:defRPr/>
              </a:pPr>
              <a:t>‹#›</a:t>
            </a:fld>
            <a:endParaRPr lang="en-US"/>
          </a:p>
        </p:txBody>
      </p:sp>
    </p:spTree>
    <p:extLst>
      <p:ext uri="{BB962C8B-B14F-4D97-AF65-F5344CB8AC3E}">
        <p14:creationId xmlns:p14="http://schemas.microsoft.com/office/powerpoint/2010/main" val="2870228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81F67FD-9A72-4E91-8062-36D09D96113D}" type="datetimeFigureOut">
              <a:rPr lang="en-US"/>
              <a:pPr>
                <a:defRPr/>
              </a:pPr>
              <a:t>10/21/2021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F02707B-C1B4-4578-A1A3-9147704013D7}" type="slidenum">
              <a:rPr lang="en-US"/>
              <a:pPr>
                <a:defRPr/>
              </a:pPr>
              <a:t>‹#›</a:t>
            </a:fld>
            <a:endParaRPr lang="en-US"/>
          </a:p>
        </p:txBody>
      </p:sp>
    </p:spTree>
    <p:extLst>
      <p:ext uri="{BB962C8B-B14F-4D97-AF65-F5344CB8AC3E}">
        <p14:creationId xmlns:p14="http://schemas.microsoft.com/office/powerpoint/2010/main" val="9490579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3763BD1-A890-4AEB-96C6-FF3FF789DB50}" type="datetimeFigureOut">
              <a:rPr lang="en-US"/>
              <a:pPr>
                <a:defRPr/>
              </a:pPr>
              <a:t>10/21/2021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2F20B21-A2ED-4661-8D5D-74C3F139F375}" type="slidenum">
              <a:rPr lang="en-US"/>
              <a:pPr>
                <a:defRPr/>
              </a:pPr>
              <a:t>‹#›</a:t>
            </a:fld>
            <a:endParaRPr lang="en-US"/>
          </a:p>
        </p:txBody>
      </p:sp>
    </p:spTree>
    <p:extLst>
      <p:ext uri="{BB962C8B-B14F-4D97-AF65-F5344CB8AC3E}">
        <p14:creationId xmlns:p14="http://schemas.microsoft.com/office/powerpoint/2010/main" val="2156084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DDF4D59-8677-4BFA-8485-5C75BA66C8A9}"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0ACAF-6297-41AA-AC3E-E1567A29A566}" type="slidenum">
              <a:rPr lang="en-US"/>
              <a:pPr>
                <a:defRPr/>
              </a:pPr>
              <a:t>‹#›</a:t>
            </a:fld>
            <a:endParaRPr lang="en-US"/>
          </a:p>
        </p:txBody>
      </p:sp>
    </p:spTree>
    <p:extLst>
      <p:ext uri="{BB962C8B-B14F-4D97-AF65-F5344CB8AC3E}">
        <p14:creationId xmlns:p14="http://schemas.microsoft.com/office/powerpoint/2010/main" val="2158336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E758811-D5B7-4A7D-BE85-9A63E73B8496}" type="datetimeFigureOut">
              <a:rPr lang="en-US"/>
              <a:pPr>
                <a:defRPr/>
              </a:pPr>
              <a:t>10/21/2021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254A119-CBB2-4187-8D2D-32DDB417B0B2}" type="slidenum">
              <a:rPr lang="en-US"/>
              <a:pPr>
                <a:defRPr/>
              </a:pPr>
              <a:t>‹#›</a:t>
            </a:fld>
            <a:endParaRPr lang="en-US"/>
          </a:p>
        </p:txBody>
      </p:sp>
    </p:spTree>
    <p:extLst>
      <p:ext uri="{BB962C8B-B14F-4D97-AF65-F5344CB8AC3E}">
        <p14:creationId xmlns:p14="http://schemas.microsoft.com/office/powerpoint/2010/main" val="18099398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0C1F8B1-FA58-4F49-85AE-93C83DB394DF}" type="datetimeFigureOut">
              <a:rPr lang="en-US"/>
              <a:pPr>
                <a:defRPr/>
              </a:pPr>
              <a:t>10/21/2021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AD2C460-4C1B-466F-8DF1-0B0468942672}" type="slidenum">
              <a:rPr lang="en-US"/>
              <a:pPr>
                <a:defRPr/>
              </a:pPr>
              <a:t>‹#›</a:t>
            </a:fld>
            <a:endParaRPr lang="en-US"/>
          </a:p>
        </p:txBody>
      </p:sp>
    </p:spTree>
    <p:extLst>
      <p:ext uri="{BB962C8B-B14F-4D97-AF65-F5344CB8AC3E}">
        <p14:creationId xmlns:p14="http://schemas.microsoft.com/office/powerpoint/2010/main" val="19947162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FF7F01E-FC85-4B4B-8130-FDBD1764A9DE}"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5679D23-11BE-4B6C-918D-A840CD33FA8A}" type="slidenum">
              <a:rPr lang="en-US"/>
              <a:pPr>
                <a:defRPr/>
              </a:pPr>
              <a:t>‹#›</a:t>
            </a:fld>
            <a:endParaRPr lang="en-US"/>
          </a:p>
        </p:txBody>
      </p:sp>
    </p:spTree>
    <p:extLst>
      <p:ext uri="{BB962C8B-B14F-4D97-AF65-F5344CB8AC3E}">
        <p14:creationId xmlns:p14="http://schemas.microsoft.com/office/powerpoint/2010/main" val="4217125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5B676B0-6E4C-44F2-BEAD-7B212740CF29}" type="datetimeFigureOut">
              <a:rPr lang="en-US"/>
              <a:pPr>
                <a:defRPr/>
              </a:pPr>
              <a:t>10/21/2021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6227322-2CA7-4FBD-AD33-4B227F907FFE}" type="slidenum">
              <a:rPr lang="en-US"/>
              <a:pPr>
                <a:defRPr/>
              </a:pPr>
              <a:t>‹#›</a:t>
            </a:fld>
            <a:endParaRPr lang="en-US"/>
          </a:p>
        </p:txBody>
      </p:sp>
    </p:spTree>
    <p:extLst>
      <p:ext uri="{BB962C8B-B14F-4D97-AF65-F5344CB8AC3E}">
        <p14:creationId xmlns:p14="http://schemas.microsoft.com/office/powerpoint/2010/main" val="587659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FA2C600-F385-440F-8CE1-A10CA0D5848F}" type="datetimeFigureOut">
              <a:rPr lang="en-US"/>
              <a:pPr>
                <a:defRPr/>
              </a:pPr>
              <a:t>10/21/2021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290473E-19B8-48DE-AB59-745E06488C98}" type="slidenum">
              <a:rPr lang="en-US"/>
              <a:pPr>
                <a:defRPr/>
              </a:pPr>
              <a:t>‹#›</a:t>
            </a:fld>
            <a:endParaRPr lang="en-US"/>
          </a:p>
        </p:txBody>
      </p:sp>
    </p:spTree>
    <p:extLst>
      <p:ext uri="{BB962C8B-B14F-4D97-AF65-F5344CB8AC3E}">
        <p14:creationId xmlns:p14="http://schemas.microsoft.com/office/powerpoint/2010/main" val="3743252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BAE0972-5773-401E-BF25-2689D6643239}" type="datetimeFigureOut">
              <a:rPr lang="en-US"/>
              <a:pPr>
                <a:defRPr/>
              </a:pPr>
              <a:t>10/21/2021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D882A6A-53C6-46F5-A3D8-E58D8091DCC4}" type="slidenum">
              <a:rPr lang="en-US"/>
              <a:pPr>
                <a:defRPr/>
              </a:pPr>
              <a:t>‹#›</a:t>
            </a:fld>
            <a:endParaRPr lang="en-US"/>
          </a:p>
        </p:txBody>
      </p:sp>
    </p:spTree>
    <p:extLst>
      <p:ext uri="{BB962C8B-B14F-4D97-AF65-F5344CB8AC3E}">
        <p14:creationId xmlns:p14="http://schemas.microsoft.com/office/powerpoint/2010/main" val="230583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F85AC6F-DAC4-4660-B452-26FE40596AB0}" type="datetimeFigureOut">
              <a:rPr lang="en-US"/>
              <a:pPr>
                <a:defRPr/>
              </a:pPr>
              <a:t>10/21/2021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3D54F79-3E69-47DA-B8C9-153E13707AA8}" type="slidenum">
              <a:rPr lang="en-US"/>
              <a:pPr>
                <a:defRPr/>
              </a:pPr>
              <a:t>‹#›</a:t>
            </a:fld>
            <a:endParaRPr lang="en-US"/>
          </a:p>
        </p:txBody>
      </p:sp>
    </p:spTree>
    <p:extLst>
      <p:ext uri="{BB962C8B-B14F-4D97-AF65-F5344CB8AC3E}">
        <p14:creationId xmlns:p14="http://schemas.microsoft.com/office/powerpoint/2010/main" val="3470606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41A14C3-155A-416E-A099-2BE706D8104A}" type="datetimeFigureOut">
              <a:rPr lang="en-US"/>
              <a:pPr>
                <a:defRPr/>
              </a:pPr>
              <a:t>10/21/2021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BD1C74B-E0FF-4E12-B975-013F0C2628EC}" type="slidenum">
              <a:rPr lang="en-US"/>
              <a:pPr>
                <a:defRPr/>
              </a:pPr>
              <a:t>‹#›</a:t>
            </a:fld>
            <a:endParaRPr lang="en-US"/>
          </a:p>
        </p:txBody>
      </p:sp>
    </p:spTree>
    <p:extLst>
      <p:ext uri="{BB962C8B-B14F-4D97-AF65-F5344CB8AC3E}">
        <p14:creationId xmlns:p14="http://schemas.microsoft.com/office/powerpoint/2010/main" val="1549145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9FA8963-1BC1-4867-9266-3A47597BBA0C}" type="datetimeFigureOut">
              <a:rPr lang="en-US"/>
              <a:pPr>
                <a:defRPr/>
              </a:pPr>
              <a:t>10/21/2021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01F006A-FA35-469C-95DB-E63F9BA308D2}" type="slidenum">
              <a:rPr lang="en-US"/>
              <a:pPr>
                <a:defRPr/>
              </a:pPr>
              <a:t>‹#›</a:t>
            </a:fld>
            <a:endParaRPr lang="en-US"/>
          </a:p>
        </p:txBody>
      </p:sp>
    </p:spTree>
    <p:extLst>
      <p:ext uri="{BB962C8B-B14F-4D97-AF65-F5344CB8AC3E}">
        <p14:creationId xmlns:p14="http://schemas.microsoft.com/office/powerpoint/2010/main" val="191835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21CC40D-140C-487C-9BC7-C307F2466120}" type="datetimeFigureOut">
              <a:rPr lang="en-US"/>
              <a:pPr>
                <a:defRPr/>
              </a:pPr>
              <a:t>10/21/2021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B8FA77-B6F1-40D0-A210-DAE4B92C33F7}" type="slidenum">
              <a:rPr lang="en-US"/>
              <a:pPr>
                <a:defRPr/>
              </a:pPr>
              <a:t>‹#›</a:t>
            </a:fld>
            <a:endParaRPr lang="en-US"/>
          </a:p>
        </p:txBody>
      </p:sp>
    </p:spTree>
    <p:extLst>
      <p:ext uri="{BB962C8B-B14F-4D97-AF65-F5344CB8AC3E}">
        <p14:creationId xmlns:p14="http://schemas.microsoft.com/office/powerpoint/2010/main" val="1767724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F844DE4D-CC1D-4860-BDFD-476409EDFB4E}" type="datetimeFigureOut">
              <a:rPr lang="en-US"/>
              <a:pPr>
                <a:defRPr/>
              </a:pPr>
              <a:t>10/21/2021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83F74912-A724-4867-8FA2-E118A9F4217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defRPr>
            </a:lvl1pPr>
          </a:lstStyle>
          <a:p>
            <a:pPr>
              <a:defRPr/>
            </a:pPr>
            <a:fld id="{A9B9370C-4BB0-4266-B5C7-D684C57AB0AD}" type="datetimeFigureOut">
              <a:rPr lang="en-US"/>
              <a:pPr>
                <a:defRPr/>
              </a:pPr>
              <a:t>10/21/2021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mn-lt"/>
              </a:defRPr>
            </a:lvl1pPr>
          </a:lstStyle>
          <a:p>
            <a:pPr>
              <a:defRPr/>
            </a:pPr>
            <a:fld id="{30AF7B14-08E7-4949-928B-F92DAE490C5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609600" y="0"/>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3" name="Text Placeholder 2"/>
          <p:cNvSpPr>
            <a:spLocks noGrp="1"/>
          </p:cNvSpPr>
          <p:nvPr>
            <p:ph type="body" idx="1"/>
          </p:nvPr>
        </p:nvSpPr>
        <p:spPr bwMode="auto">
          <a:xfrm>
            <a:off x="609600" y="1066800"/>
            <a:ext cx="1097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F5C35D49-81F8-4496-A1B0-9455B1473CF7}" type="datetimeFigureOut">
              <a:rPr lang="en-US"/>
              <a:pPr>
                <a:defRPr/>
              </a:pPr>
              <a:t>10/21/2021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defRPr>
            </a:lvl1pPr>
          </a:lstStyle>
          <a:p>
            <a:pPr>
              <a:defRPr/>
            </a:pPr>
            <a:fld id="{4475F6B2-F2F8-4B76-8CEA-72B01ABF14E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5.xml"/><Relationship Id="rId7" Type="http://schemas.openxmlformats.org/officeDocument/2006/relationships/slideLayout" Target="../slideLayouts/slideLayout28.xml"/><Relationship Id="rId12" Type="http://schemas.openxmlformats.org/officeDocument/2006/relationships/hyperlink" Target="http://en.wikipedia.org/wiki/Automatic_number_plate_recognition" TargetMode="Externa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4.png"/><Relationship Id="rId5" Type="http://schemas.openxmlformats.org/officeDocument/2006/relationships/tags" Target="../tags/tag7.xml"/><Relationship Id="rId10" Type="http://schemas.openxmlformats.org/officeDocument/2006/relationships/hyperlink" Target="http://www.research.att.com/~yann" TargetMode="External"/><Relationship Id="rId4" Type="http://schemas.openxmlformats.org/officeDocument/2006/relationships/tags" Target="../tags/tag6.xml"/><Relationship Id="rId9" Type="http://schemas.openxmlformats.org/officeDocument/2006/relationships/image" Target="../media/image13.gif"/></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hyperlink" Target="http://www.sonystyle.com/webapp/wcs/stores/servlet/ProductDisplay?catalogId=10551&amp;storeId=10151&amp;productId=8198552921665200469&amp;langId=-1" TargetMode="External"/><Relationship Id="rId3" Type="http://schemas.openxmlformats.org/officeDocument/2006/relationships/tags" Target="../tags/tag13.xml"/><Relationship Id="rId7" Type="http://schemas.openxmlformats.org/officeDocument/2006/relationships/image" Target="../media/image19.w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5.xml"/><Relationship Id="rId5" Type="http://schemas.openxmlformats.org/officeDocument/2006/relationships/slideLayout" Target="../slideLayouts/slideLayout24.xml"/><Relationship Id="rId4" Type="http://schemas.openxmlformats.org/officeDocument/2006/relationships/tags" Target="../tags/tag14.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file:///C:\Users\tarkan\OneDrive\CMP5500\sanmarco.avi" TargetMode="External"/><Relationship Id="rId7" Type="http://schemas.openxmlformats.org/officeDocument/2006/relationships/image" Target="../media/image20.png"/><Relationship Id="rId2" Type="http://schemas.openxmlformats.org/officeDocument/2006/relationships/video" Target="file:///C:\Users\tarkan\OneDrive\CMP5500\stpeters.avi" TargetMode="External"/><Relationship Id="rId1" Type="http://schemas.microsoft.com/office/2007/relationships/media" Target="file:///C:\Users\tarkan\OneDrive\CMP5500\stpeters.avi" TargetMode="External"/><Relationship Id="rId6" Type="http://schemas.openxmlformats.org/officeDocument/2006/relationships/notesSlide" Target="../notesSlides/notesSlide6.xml"/><Relationship Id="rId5" Type="http://schemas.openxmlformats.org/officeDocument/2006/relationships/slideLayout" Target="../slideLayouts/slideLayout24.xml"/><Relationship Id="rId4" Type="http://schemas.openxmlformats.org/officeDocument/2006/relationships/video" Target="file:///C:\Users\tarkan\OneDrive\CMP5500\sanmarco.avi"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23.jpe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hyperlink" Target="http://www.evolution.com/products/lanehawk/" TargetMode="External"/><Relationship Id="rId5" Type="http://schemas.openxmlformats.org/officeDocument/2006/relationships/notesSlide" Target="../notesSlides/notesSlide7.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20.xml"/><Relationship Id="rId7" Type="http://schemas.openxmlformats.org/officeDocument/2006/relationships/notesSlide" Target="../notesSlides/notesSlide8.xml"/><Relationship Id="rId12" Type="http://schemas.openxmlformats.org/officeDocument/2006/relationships/hyperlink" Target="http://en.wikipedia.org/wiki/Afghan_Girl_(photo)" TargetMode="Externa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4.xml"/><Relationship Id="rId11" Type="http://schemas.openxmlformats.org/officeDocument/2006/relationships/hyperlink" Target="http://www.cl.cam.ac.uk/~jgd1000/afghan.html" TargetMode="External"/><Relationship Id="rId5" Type="http://schemas.openxmlformats.org/officeDocument/2006/relationships/tags" Target="../tags/tag22.xml"/><Relationship Id="rId10" Type="http://schemas.openxmlformats.org/officeDocument/2006/relationships/image" Target="../media/image26.jpeg"/><Relationship Id="rId4" Type="http://schemas.openxmlformats.org/officeDocument/2006/relationships/tags" Target="../tags/tag21.xml"/><Relationship Id="rId9" Type="http://schemas.openxmlformats.org/officeDocument/2006/relationships/image" Target="../media/image25.jpeg"/></Relationships>
</file>

<file path=ppt/slides/_rels/slide21.xml.rels><?xml version="1.0" encoding="UTF-8" standalone="yes"?>
<Relationships xmlns="http://schemas.openxmlformats.org/package/2006/relationships"><Relationship Id="rId8" Type="http://schemas.openxmlformats.org/officeDocument/2006/relationships/hyperlink" Target="http://www.google.com/mobile/goggles/#text" TargetMode="External"/><Relationship Id="rId3" Type="http://schemas.openxmlformats.org/officeDocument/2006/relationships/tags" Target="../tags/tag25.xml"/><Relationship Id="rId7" Type="http://schemas.openxmlformats.org/officeDocument/2006/relationships/hyperlink" Target="http://research.nokia.com/researchteams/vcui/index.html" TargetMode="Externa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hyperlink" Target="http://www.infoworld.com/article/07/04/24/HNnokiasiliconvalley_1.html" TargetMode="External"/><Relationship Id="rId5" Type="http://schemas.openxmlformats.org/officeDocument/2006/relationships/notesSlide" Target="../notesSlides/notesSlide9.xml"/><Relationship Id="rId4" Type="http://schemas.openxmlformats.org/officeDocument/2006/relationships/slideLayout" Target="../slideLayouts/slideLayout24.xml"/><Relationship Id="rId9" Type="http://schemas.openxmlformats.org/officeDocument/2006/relationships/image" Target="../media/image27.jpeg"/></Relationships>
</file>

<file path=ppt/slides/_rels/slide2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tags" Target="../tags/tag28.xml"/><Relationship Id="rId7" Type="http://schemas.openxmlformats.org/officeDocument/2006/relationships/image" Target="../media/image28.jpe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10.xml"/><Relationship Id="rId5" Type="http://schemas.openxmlformats.org/officeDocument/2006/relationships/slideLayout" Target="../slideLayouts/slideLayout24.xml"/><Relationship Id="rId4" Type="http://schemas.openxmlformats.org/officeDocument/2006/relationships/tags" Target="../tags/tag29.xml"/></Relationships>
</file>

<file path=ppt/slides/_rels/slide2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tags" Target="../tags/tag32.xml"/><Relationship Id="rId7" Type="http://schemas.openxmlformats.org/officeDocument/2006/relationships/image" Target="../media/image30.jpe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1.xml"/><Relationship Id="rId5" Type="http://schemas.openxmlformats.org/officeDocument/2006/relationships/slideLayout" Target="../slideLayouts/slideLayout24.xml"/><Relationship Id="rId4" Type="http://schemas.openxmlformats.org/officeDocument/2006/relationships/tags" Target="../tags/tag3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32.jpeg"/><Relationship Id="rId4"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3.jpeg"/><Relationship Id="rId5" Type="http://schemas.openxmlformats.org/officeDocument/2006/relationships/hyperlink" Target="http://www.mobileye.com/" TargetMode="External"/><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36.jpeg"/><Relationship Id="rId18" Type="http://schemas.openxmlformats.org/officeDocument/2006/relationships/hyperlink" Target="http://www.monzy.org/audience/" TargetMode="Externa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35.jpeg"/><Relationship Id="rId17" Type="http://schemas.openxmlformats.org/officeDocument/2006/relationships/hyperlink" Target="http://www.news.com/Game-turns-moviegoers-into-human-joysticks/2100-1026_3-6184662.html" TargetMode="External"/><Relationship Id="rId2" Type="http://schemas.openxmlformats.org/officeDocument/2006/relationships/tags" Target="../tags/tag39.xml"/><Relationship Id="rId16" Type="http://schemas.openxmlformats.org/officeDocument/2006/relationships/hyperlink" Target="http://www.digimask.com/" TargetMode="Externa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34.png"/><Relationship Id="rId5" Type="http://schemas.openxmlformats.org/officeDocument/2006/relationships/tags" Target="../tags/tag42.xml"/><Relationship Id="rId15" Type="http://schemas.openxmlformats.org/officeDocument/2006/relationships/hyperlink" Target="http://www.gearlog.com/2007/12/incredible_wiimote_hack_create.php" TargetMode="External"/><Relationship Id="rId10" Type="http://schemas.openxmlformats.org/officeDocument/2006/relationships/hyperlink" Target="http://en.wikipedia.org/wiki/Image:Wii_Wiimotea.png" TargetMode="External"/><Relationship Id="rId4" Type="http://schemas.openxmlformats.org/officeDocument/2006/relationships/tags" Target="../tags/tag41.xml"/><Relationship Id="rId9" Type="http://schemas.openxmlformats.org/officeDocument/2006/relationships/notesSlide" Target="../notesSlides/notesSlide14.xml"/><Relationship Id="rId14" Type="http://schemas.openxmlformats.org/officeDocument/2006/relationships/hyperlink" Target="http://www.cs.cmu.edu/~johnny/projects/wii/"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v=8CTJL5lUjHg" TargetMode="External"/><Relationship Id="rId7" Type="http://schemas.openxmlformats.org/officeDocument/2006/relationships/image" Target="../media/image38.jpeg"/><Relationship Id="rId2" Type="http://schemas.openxmlformats.org/officeDocument/2006/relationships/hyperlink" Target="http://www.youtube.com/watch?feature=iv&amp;v=fQ59dXOo63o" TargetMode="External"/><Relationship Id="rId1" Type="http://schemas.openxmlformats.org/officeDocument/2006/relationships/slideLayout" Target="../slideLayouts/slideLayout24.xml"/><Relationship Id="rId6" Type="http://schemas.openxmlformats.org/officeDocument/2006/relationships/image" Target="../media/image37.jpeg"/><Relationship Id="rId5" Type="http://schemas.openxmlformats.org/officeDocument/2006/relationships/hyperlink" Target="http://www.youtube.com/watch?v=w8BmgtMKFbY" TargetMode="External"/><Relationship Id="rId4" Type="http://schemas.openxmlformats.org/officeDocument/2006/relationships/hyperlink" Target="http://www.youtube.com/watch?v=7QrnwoO1-8A"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tags" Target="../tags/tag47.xml"/><Relationship Id="rId7" Type="http://schemas.openxmlformats.org/officeDocument/2006/relationships/notesSlide" Target="../notesSlides/notesSlide15.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24.xml"/><Relationship Id="rId5" Type="http://schemas.openxmlformats.org/officeDocument/2006/relationships/tags" Target="../tags/tag49.xml"/><Relationship Id="rId10" Type="http://schemas.openxmlformats.org/officeDocument/2006/relationships/hyperlink" Target="http://marsrovers.jpl.nasa.gov/gallery/images.html" TargetMode="External"/><Relationship Id="rId4" Type="http://schemas.openxmlformats.org/officeDocument/2006/relationships/tags" Target="../tags/tag48.xml"/><Relationship Id="rId9" Type="http://schemas.openxmlformats.org/officeDocument/2006/relationships/hyperlink" Target="http://www.ri.cmu.edu/pubs/pub_5719.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52.xml"/><Relationship Id="rId7" Type="http://schemas.openxmlformats.org/officeDocument/2006/relationships/image" Target="../media/image45.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4.png"/><Relationship Id="rId5" Type="http://schemas.openxmlformats.org/officeDocument/2006/relationships/notesSlide" Target="../notesSlides/notesSlide17.xml"/><Relationship Id="rId4"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ctrTitle"/>
          </p:nvPr>
        </p:nvSpPr>
        <p:spPr>
          <a:xfrm>
            <a:off x="2223036" y="1295401"/>
            <a:ext cx="7772400" cy="1470025"/>
          </a:xfrm>
        </p:spPr>
        <p:style>
          <a:lnRef idx="2">
            <a:schemeClr val="accent1">
              <a:shade val="50000"/>
            </a:schemeClr>
          </a:lnRef>
          <a:fillRef idx="1">
            <a:schemeClr val="accent1"/>
          </a:fillRef>
          <a:effectRef idx="0">
            <a:schemeClr val="accent1"/>
          </a:effectRef>
          <a:fontRef idx="minor">
            <a:schemeClr val="lt1"/>
          </a:fontRef>
        </p:style>
        <p:txBody>
          <a:bodyPr/>
          <a:lstStyle/>
          <a:p>
            <a:r>
              <a:rPr lang="tr-TR" dirty="0">
                <a:solidFill>
                  <a:schemeClr val="bg1"/>
                </a:solidFill>
              </a:rPr>
              <a:t>Introduction to</a:t>
            </a:r>
            <a:br>
              <a:rPr lang="tr-TR" dirty="0">
                <a:solidFill>
                  <a:schemeClr val="bg1"/>
                </a:solidFill>
              </a:rPr>
            </a:br>
            <a:r>
              <a:rPr lang="en-US" dirty="0">
                <a:solidFill>
                  <a:schemeClr val="bg1"/>
                </a:solidFill>
              </a:rPr>
              <a:t>Computer Vision</a:t>
            </a:r>
          </a:p>
        </p:txBody>
      </p:sp>
      <p:sp>
        <p:nvSpPr>
          <p:cNvPr id="19461" name="TextBox 4"/>
          <p:cNvSpPr txBox="1">
            <a:spLocks noChangeArrowheads="1"/>
          </p:cNvSpPr>
          <p:nvPr/>
        </p:nvSpPr>
        <p:spPr bwMode="auto">
          <a:xfrm>
            <a:off x="9372600" y="6457950"/>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000" dirty="0">
                <a:solidFill>
                  <a:schemeClr val="bg1"/>
                </a:solidFill>
              </a:rPr>
              <a:t>Image by kirkh.deviantart.com</a:t>
            </a:r>
          </a:p>
        </p:txBody>
      </p:sp>
      <p:sp>
        <p:nvSpPr>
          <p:cNvPr id="2" name="Subtitle 1"/>
          <p:cNvSpPr>
            <a:spLocks noGrp="1"/>
          </p:cNvSpPr>
          <p:nvPr>
            <p:ph type="subTitle" idx="1"/>
          </p:nvPr>
        </p:nvSpPr>
        <p:spPr/>
        <p:txBody>
          <a:bodyPr/>
          <a:lstStyle/>
          <a:p>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z="3200"/>
              <a:t>Ridiculously brief history of computer vision</a:t>
            </a: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1000" y="762001"/>
            <a:ext cx="17526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1981200" y="990601"/>
            <a:ext cx="5486400" cy="5135563"/>
          </a:xfrm>
        </p:spPr>
        <p:txBody>
          <a:bodyPr>
            <a:normAutofit fontScale="92500"/>
          </a:bodyPr>
          <a:lstStyle/>
          <a:p>
            <a:pPr>
              <a:defRPr/>
            </a:pPr>
            <a:r>
              <a:rPr lang="en-US" sz="2400" dirty="0"/>
              <a:t>1966: </a:t>
            </a:r>
            <a:r>
              <a:rPr lang="en-US" sz="2400" dirty="0" err="1"/>
              <a:t>Minsky</a:t>
            </a:r>
            <a:r>
              <a:rPr lang="en-US" sz="2400" dirty="0"/>
              <a:t> assigns computer vision as an undergrad summer project</a:t>
            </a:r>
          </a:p>
          <a:p>
            <a:pPr>
              <a:defRPr/>
            </a:pPr>
            <a:r>
              <a:rPr lang="en-US" sz="2400" dirty="0"/>
              <a:t>1960’s: interpretation of synthetic worlds</a:t>
            </a:r>
          </a:p>
          <a:p>
            <a:pPr>
              <a:defRPr/>
            </a:pPr>
            <a:r>
              <a:rPr lang="en-US" sz="2400" dirty="0"/>
              <a:t>1970’s: some progress on interpreting selected images</a:t>
            </a:r>
          </a:p>
          <a:p>
            <a:pPr>
              <a:defRPr/>
            </a:pPr>
            <a:r>
              <a:rPr lang="en-US" sz="2400" dirty="0"/>
              <a:t>1980’s: ANNs come and go; shift toward geometry and increased mathematical rigor</a:t>
            </a:r>
            <a:endParaRPr lang="en-US" sz="2400" dirty="0">
              <a:sym typeface="Wingdings" pitchFamily="2" charset="2"/>
            </a:endParaRPr>
          </a:p>
          <a:p>
            <a:pPr>
              <a:defRPr/>
            </a:pPr>
            <a:r>
              <a:rPr lang="en-US" sz="2400" dirty="0">
                <a:sym typeface="Wingdings" pitchFamily="2" charset="2"/>
              </a:rPr>
              <a:t>1990’s: face recognition; statistical analysis in vogue</a:t>
            </a:r>
          </a:p>
          <a:p>
            <a:pPr>
              <a:defRPr/>
            </a:pPr>
            <a:r>
              <a:rPr lang="en-US" sz="2400" dirty="0">
                <a:sym typeface="Wingdings" pitchFamily="2" charset="2"/>
              </a:rPr>
              <a:t>2000’s: broader recognition; large annotated datasets available; video processing starts</a:t>
            </a:r>
          </a:p>
          <a:p>
            <a:pPr>
              <a:defRPr/>
            </a:pPr>
            <a:r>
              <a:rPr lang="en-US" sz="2400" dirty="0"/>
              <a:t>CNN, Deep</a:t>
            </a:r>
            <a:r>
              <a:rPr lang="tr-TR" sz="2400" dirty="0"/>
              <a:t> Learning, </a:t>
            </a:r>
            <a:r>
              <a:rPr lang="en-US" sz="2400" dirty="0"/>
              <a:t>Autonomous Vehicles</a:t>
            </a:r>
          </a:p>
        </p:txBody>
      </p:sp>
      <p:sp>
        <p:nvSpPr>
          <p:cNvPr id="7" name="TextBox 6"/>
          <p:cNvSpPr txBox="1">
            <a:spLocks noChangeArrowheads="1"/>
          </p:cNvSpPr>
          <p:nvPr/>
        </p:nvSpPr>
        <p:spPr bwMode="auto">
          <a:xfrm>
            <a:off x="8305800" y="2286001"/>
            <a:ext cx="1149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a:solidFill>
                  <a:srgbClr val="000000"/>
                </a:solidFill>
                <a:latin typeface="Arial" charset="0"/>
              </a:rPr>
              <a:t>Guzman ‘68</a:t>
            </a: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l="64282" t="2711" r="4964" b="19205"/>
          <a:stretch>
            <a:fillRect/>
          </a:stretch>
        </p:blipFill>
        <p:spPr bwMode="auto">
          <a:xfrm>
            <a:off x="8001001" y="2590801"/>
            <a:ext cx="186372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8305801" y="4343401"/>
            <a:ext cx="1528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a:solidFill>
                  <a:srgbClr val="000000"/>
                </a:solidFill>
                <a:latin typeface="Arial" charset="0"/>
              </a:rPr>
              <a:t>Ohta Kanade ‘78</a:t>
            </a:r>
          </a:p>
        </p:txBody>
      </p:sp>
      <p:pic>
        <p:nvPicPr>
          <p:cNvPr id="870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4800600"/>
            <a:ext cx="1466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8001001" y="6477001"/>
            <a:ext cx="1928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a:solidFill>
                  <a:srgbClr val="000000"/>
                </a:solidFill>
                <a:latin typeface="Arial" charset="0"/>
              </a:rPr>
              <a:t>Turk and Pentland ‘91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custDataLst>
              <p:tags r:id="rId1"/>
            </p:custDataLst>
          </p:nvPr>
        </p:nvSpPr>
        <p:spPr/>
        <p:txBody>
          <a:bodyPr/>
          <a:lstStyle/>
          <a:p>
            <a:pPr eaLnBrk="1" hangingPunct="1"/>
            <a:r>
              <a:rPr lang="en-US"/>
              <a:t>How vision is used now</a:t>
            </a:r>
          </a:p>
        </p:txBody>
      </p:sp>
      <p:sp>
        <p:nvSpPr>
          <p:cNvPr id="35843" name="Rectangle 3"/>
          <p:cNvSpPr>
            <a:spLocks noGrp="1" noChangeArrowheads="1"/>
          </p:cNvSpPr>
          <p:nvPr>
            <p:ph type="body" idx="1"/>
            <p:custDataLst>
              <p:tags r:id="rId2"/>
            </p:custDataLst>
          </p:nvPr>
        </p:nvSpPr>
        <p:spPr/>
        <p:txBody>
          <a:bodyPr>
            <a:normAutofit/>
          </a:bodyPr>
          <a:lstStyle/>
          <a:p>
            <a:pPr eaLnBrk="1" hangingPunct="1"/>
            <a:r>
              <a:rPr lang="en-US" dirty="0"/>
              <a:t>You just saw examples of current systems.</a:t>
            </a:r>
          </a:p>
          <a:p>
            <a:pPr lvl="1" eaLnBrk="1" hangingPunct="1"/>
            <a:r>
              <a:rPr lang="en-US" dirty="0"/>
              <a:t>Many of these are less than 5</a:t>
            </a:r>
            <a:r>
              <a:rPr lang="tr-TR" dirty="0"/>
              <a:t>-10</a:t>
            </a:r>
            <a:r>
              <a:rPr lang="en-US" dirty="0"/>
              <a:t> years old</a:t>
            </a:r>
          </a:p>
          <a:p>
            <a:pPr eaLnBrk="1" hangingPunct="1"/>
            <a:r>
              <a:rPr lang="en-US" dirty="0"/>
              <a:t>This is a very active research area, and rapidly changing</a:t>
            </a:r>
          </a:p>
          <a:p>
            <a:pPr lvl="1" eaLnBrk="1" hangingPunct="1"/>
            <a:r>
              <a:rPr lang="en-US" dirty="0"/>
              <a:t>Many new apps in the next 5 years</a:t>
            </a:r>
          </a:p>
          <a:p>
            <a:pPr eaLnBrk="1" hangingPunct="1"/>
            <a:r>
              <a:rPr lang="en-US" dirty="0"/>
              <a:t>To learn more about vision applications and companies David Lowe maintains an excellent overview of vision companies http://www.cs.ubc.ca/spider/lowe/vision.html</a:t>
            </a:r>
          </a:p>
          <a:p>
            <a:pPr eaLnBrk="1" hangingPunct="1"/>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custDataLst>
              <p:tags r:id="rId1"/>
            </p:custDataLst>
          </p:nvPr>
        </p:nvSpPr>
        <p:spPr/>
        <p:txBody>
          <a:bodyPr/>
          <a:lstStyle/>
          <a:p>
            <a:pPr eaLnBrk="1" hangingPunct="1"/>
            <a:r>
              <a:rPr lang="en-US"/>
              <a:t>Optical character recognition (OCR)</a:t>
            </a:r>
          </a:p>
        </p:txBody>
      </p:sp>
      <p:pic>
        <p:nvPicPr>
          <p:cNvPr id="36867" name="Picture 3" descr="asamples"/>
          <p:cNvPicPr>
            <a:picLocks noChangeAspect="1" noChangeArrowheads="1" noCrop="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133600" y="2690813"/>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4"/>
          <p:cNvSpPr txBox="1">
            <a:spLocks noChangeArrowheads="1"/>
          </p:cNvSpPr>
          <p:nvPr>
            <p:custDataLst>
              <p:tags r:id="rId3"/>
            </p:custDataLst>
          </p:nvPr>
        </p:nvSpPr>
        <p:spPr bwMode="auto">
          <a:xfrm>
            <a:off x="2209800" y="5362576"/>
            <a:ext cx="33797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600">
                <a:solidFill>
                  <a:srgbClr val="000000"/>
                </a:solidFill>
                <a:latin typeface="Arial" charset="0"/>
              </a:rPr>
              <a:t>Digit recognition, AT&amp;T labs</a:t>
            </a:r>
          </a:p>
          <a:p>
            <a:pPr algn="ctr"/>
            <a:r>
              <a:rPr lang="en-US" sz="1600">
                <a:solidFill>
                  <a:srgbClr val="000000"/>
                </a:solidFill>
                <a:latin typeface="Arial" charset="0"/>
                <a:hlinkClick r:id="rId10"/>
              </a:rPr>
              <a:t>http://www.research.att.com/~yann</a:t>
            </a:r>
            <a:r>
              <a:rPr lang="en-US" sz="1600">
                <a:solidFill>
                  <a:srgbClr val="000000"/>
                </a:solidFill>
                <a:latin typeface="Arial" charset="0"/>
              </a:rPr>
              <a:t>/</a:t>
            </a:r>
          </a:p>
        </p:txBody>
      </p:sp>
      <p:sp>
        <p:nvSpPr>
          <p:cNvPr id="36869" name="Rectangle 5"/>
          <p:cNvSpPr>
            <a:spLocks noChangeArrowheads="1"/>
          </p:cNvSpPr>
          <p:nvPr>
            <p:custDataLst>
              <p:tags r:id="rId4"/>
            </p:custDataLst>
          </p:nvPr>
        </p:nvSpPr>
        <p:spPr bwMode="auto">
          <a:xfrm>
            <a:off x="2209800" y="990600"/>
            <a:ext cx="7772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2800">
                <a:solidFill>
                  <a:srgbClr val="000000"/>
                </a:solidFill>
              </a:rPr>
              <a:t>Technology to convert scanned docs to text</a:t>
            </a:r>
          </a:p>
          <a:p>
            <a:pPr marL="742950" lvl="1" indent="-285750">
              <a:spcBef>
                <a:spcPct val="20000"/>
              </a:spcBef>
              <a:buFontTx/>
              <a:buChar char="•"/>
            </a:pPr>
            <a:r>
              <a:rPr lang="en-US" sz="2000">
                <a:solidFill>
                  <a:srgbClr val="000000"/>
                </a:solidFill>
              </a:rPr>
              <a:t>If you have a scanner, it probably came with OCR software</a:t>
            </a:r>
          </a:p>
          <a:p>
            <a:pPr marL="342900" indent="-342900">
              <a:spcBef>
                <a:spcPct val="20000"/>
              </a:spcBef>
            </a:pPr>
            <a:endParaRPr lang="en-US" sz="2800">
              <a:solidFill>
                <a:srgbClr val="000000"/>
              </a:solidFill>
            </a:endParaRPr>
          </a:p>
        </p:txBody>
      </p:sp>
      <p:pic>
        <p:nvPicPr>
          <p:cNvPr id="36870" name="Picture 6" descr="California_license_plate_ANPR"/>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6400800" y="2419350"/>
            <a:ext cx="35814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Text Box 7"/>
          <p:cNvSpPr txBox="1">
            <a:spLocks noChangeArrowheads="1"/>
          </p:cNvSpPr>
          <p:nvPr>
            <p:custDataLst>
              <p:tags r:id="rId6"/>
            </p:custDataLst>
          </p:nvPr>
        </p:nvSpPr>
        <p:spPr bwMode="auto">
          <a:xfrm>
            <a:off x="6035676" y="5362576"/>
            <a:ext cx="4513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600">
                <a:solidFill>
                  <a:srgbClr val="000000"/>
                </a:solidFill>
                <a:latin typeface="Arial" charset="0"/>
              </a:rPr>
              <a:t>License plate readers</a:t>
            </a:r>
          </a:p>
          <a:p>
            <a:pPr algn="ctr"/>
            <a:r>
              <a:rPr lang="en-US" sz="1200">
                <a:solidFill>
                  <a:srgbClr val="000000"/>
                </a:solidFill>
                <a:latin typeface="Arial" charset="0"/>
                <a:hlinkClick r:id="rId12"/>
              </a:rPr>
              <a:t>http://en.wikipedia.org/wiki/Automatic_number_plate_recognition</a:t>
            </a:r>
            <a:endParaRPr lang="en-US" sz="1200">
              <a:solidFill>
                <a:srgbClr val="000000"/>
              </a:solidFill>
              <a:latin typeface="Arial" charset="0"/>
            </a:endParaRPr>
          </a:p>
          <a:p>
            <a:pPr algn="ctr"/>
            <a:endParaRPr lang="en-US" sz="1200">
              <a:solidFill>
                <a:srgbClr val="000000"/>
              </a:solidFill>
              <a:latin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Dropbox OCR</a:t>
            </a:r>
            <a:endParaRPr lang="tr-TR" dirty="0"/>
          </a:p>
        </p:txBody>
      </p:sp>
      <p:sp>
        <p:nvSpPr>
          <p:cNvPr id="3" name="Content Placeholder 2"/>
          <p:cNvSpPr>
            <a:spLocks noGrp="1"/>
          </p:cNvSpPr>
          <p:nvPr>
            <p:ph idx="1"/>
          </p:nvPr>
        </p:nvSpPr>
        <p:spPr/>
        <p:txBody>
          <a:bodyPr/>
          <a:lstStyle/>
          <a:p>
            <a:r>
              <a:rPr lang="en-US" dirty="0"/>
              <a:t>C</a:t>
            </a:r>
            <a:r>
              <a:rPr lang="tr-TR" dirty="0" err="1"/>
              <a:t>onvolutional</a:t>
            </a:r>
            <a:r>
              <a:rPr lang="tr-TR" dirty="0"/>
              <a:t> </a:t>
            </a:r>
            <a:r>
              <a:rPr lang="en-US" dirty="0"/>
              <a:t>N</a:t>
            </a:r>
            <a:r>
              <a:rPr lang="tr-TR" dirty="0" err="1"/>
              <a:t>eural</a:t>
            </a:r>
            <a:r>
              <a:rPr lang="tr-TR" dirty="0"/>
              <a:t> </a:t>
            </a:r>
            <a:r>
              <a:rPr lang="en-US" dirty="0"/>
              <a:t>N</a:t>
            </a:r>
            <a:r>
              <a:rPr lang="tr-TR" dirty="0" err="1"/>
              <a:t>ets</a:t>
            </a:r>
            <a:r>
              <a:rPr lang="tr-TR" dirty="0"/>
              <a:t> (</a:t>
            </a:r>
            <a:r>
              <a:rPr lang="tr-TR" dirty="0" err="1"/>
              <a:t>CNNs</a:t>
            </a:r>
            <a:r>
              <a:rPr lang="tr-TR" dirty="0"/>
              <a:t>)</a:t>
            </a:r>
          </a:p>
        </p:txBody>
      </p:sp>
      <p:pic>
        <p:nvPicPr>
          <p:cNvPr id="3074" name="Picture 2" descr="https://dropboxmainblog.files.wordpress.com/2016/08/document-scanning.gif?w=650&amp;h=32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881189"/>
            <a:ext cx="619125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444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custDataLst>
              <p:tags r:id="rId1"/>
            </p:custDataLst>
          </p:nvPr>
        </p:nvSpPr>
        <p:spPr/>
        <p:txBody>
          <a:bodyPr/>
          <a:lstStyle/>
          <a:p>
            <a:pPr eaLnBrk="1" hangingPunct="1"/>
            <a:r>
              <a:rPr lang="en-US"/>
              <a:t>Optical character recognition (OCR)</a:t>
            </a:r>
          </a:p>
        </p:txBody>
      </p:sp>
      <p:sp>
        <p:nvSpPr>
          <p:cNvPr id="36869" name="Rectangle 5"/>
          <p:cNvSpPr>
            <a:spLocks noChangeArrowheads="1"/>
          </p:cNvSpPr>
          <p:nvPr>
            <p:custDataLst>
              <p:tags r:id="rId2"/>
            </p:custDataLst>
          </p:nvPr>
        </p:nvSpPr>
        <p:spPr bwMode="auto">
          <a:xfrm>
            <a:off x="2209800" y="990600"/>
            <a:ext cx="7772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sz="2800" dirty="0"/>
              <a:t>Google Street </a:t>
            </a:r>
            <a:r>
              <a:rPr lang="tr-TR" sz="2800" dirty="0" err="1"/>
              <a:t>View</a:t>
            </a:r>
            <a:r>
              <a:rPr lang="en-US" sz="2800" dirty="0"/>
              <a:t> (84.2% accuracy)</a:t>
            </a:r>
          </a:p>
          <a:p>
            <a:pPr marL="914400" lvl="1" indent="-457200">
              <a:buFont typeface="Arial" panose="020B0604020202020204" pitchFamily="34" charset="0"/>
              <a:buChar char="•"/>
            </a:pPr>
            <a:r>
              <a:rPr lang="en-US" sz="2800" dirty="0"/>
              <a:t>street names, numbers, and businesses</a:t>
            </a:r>
          </a:p>
          <a:p>
            <a:endParaRPr lang="tr-TR" sz="2800" dirty="0"/>
          </a:p>
          <a:p>
            <a:pPr marL="342900" indent="-342900">
              <a:spcBef>
                <a:spcPct val="20000"/>
              </a:spcBef>
            </a:pPr>
            <a:endParaRPr lang="en-US" sz="2800" dirty="0">
              <a:solidFill>
                <a:srgbClr val="000000"/>
              </a:solidFill>
            </a:endParaRPr>
          </a:p>
        </p:txBody>
      </p:sp>
      <p:pic>
        <p:nvPicPr>
          <p:cNvPr id="1026" name="Picture 2" descr="https://venturebeat.com/wp-content/uploads/2017/05/google-maps-street-view.jpg?fit=578%2C343&amp;strip=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1990726"/>
            <a:ext cx="5505450" cy="3267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venturebeat.com/wp-content/uploads/2017/05/fig2.png?resize=640%2C132&amp;strip=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962" y="5343022"/>
            <a:ext cx="5498076" cy="113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97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AutoCars</a:t>
            </a:r>
            <a:r>
              <a:rPr lang="en-US" dirty="0"/>
              <a:t> - Uber bought CMU’s lab</a:t>
            </a:r>
            <a:endParaRPr lang="tr-TR"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1702911"/>
            <a:ext cx="8229600" cy="4320540"/>
          </a:xfrm>
          <a:prstGeom prst="rect">
            <a:avLst/>
          </a:prstGeom>
        </p:spPr>
      </p:pic>
    </p:spTree>
    <p:extLst>
      <p:ext uri="{BB962C8B-B14F-4D97-AF65-F5344CB8AC3E}">
        <p14:creationId xmlns:p14="http://schemas.microsoft.com/office/powerpoint/2010/main" val="3809505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custDataLst>
              <p:tags r:id="rId1"/>
            </p:custDataLst>
          </p:nvPr>
        </p:nvSpPr>
        <p:spPr/>
        <p:txBody>
          <a:bodyPr/>
          <a:lstStyle/>
          <a:p>
            <a:pPr eaLnBrk="1" hangingPunct="1"/>
            <a:r>
              <a:rPr lang="en-US"/>
              <a:t>Smile detection</a:t>
            </a:r>
          </a:p>
        </p:txBody>
      </p:sp>
      <p:sp>
        <p:nvSpPr>
          <p:cNvPr id="38915" name="Rectangle 3"/>
          <p:cNvSpPr>
            <a:spLocks noGrp="1" noChangeArrowheads="1"/>
          </p:cNvSpPr>
          <p:nvPr>
            <p:ph type="body" idx="1"/>
            <p:custDataLst>
              <p:tags r:id="rId2"/>
            </p:custDataLst>
          </p:nvPr>
        </p:nvSpPr>
        <p:spPr/>
        <p:txBody>
          <a:bodyPr/>
          <a:lstStyle/>
          <a:p>
            <a:pPr eaLnBrk="1" hangingPunct="1"/>
            <a:r>
              <a:rPr lang="tr-TR" dirty="0" err="1"/>
              <a:t>The</a:t>
            </a:r>
            <a:r>
              <a:rPr lang="tr-TR" dirty="0"/>
              <a:t> </a:t>
            </a:r>
            <a:r>
              <a:rPr lang="tr-TR" dirty="0" err="1"/>
              <a:t>Smile</a:t>
            </a:r>
            <a:r>
              <a:rPr lang="tr-TR" dirty="0"/>
              <a:t> </a:t>
            </a:r>
            <a:r>
              <a:rPr lang="tr-TR" dirty="0" err="1"/>
              <a:t>Shutter</a:t>
            </a:r>
            <a:r>
              <a:rPr lang="tr-TR" dirty="0"/>
              <a:t> </a:t>
            </a:r>
            <a:r>
              <a:rPr lang="tr-TR" dirty="0" err="1"/>
              <a:t>flow</a:t>
            </a:r>
            <a:endParaRPr lang="tr-TR" dirty="0"/>
          </a:p>
        </p:txBody>
      </p:sp>
      <p:pic>
        <p:nvPicPr>
          <p:cNvPr id="38916" name="Picture 6"/>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373314" y="2170114"/>
            <a:ext cx="7443787"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Rectangle 8"/>
          <p:cNvSpPr>
            <a:spLocks noChangeArrowheads="1"/>
          </p:cNvSpPr>
          <p:nvPr>
            <p:custDataLst>
              <p:tags r:id="rId4"/>
            </p:custDataLst>
          </p:nvPr>
        </p:nvSpPr>
        <p:spPr bwMode="auto">
          <a:xfrm>
            <a:off x="3575050" y="6276946"/>
            <a:ext cx="51156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sz="2000" dirty="0">
                <a:solidFill>
                  <a:srgbClr val="000000"/>
                </a:solidFill>
                <a:hlinkClick r:id="rId8"/>
              </a:rPr>
              <a:t>Sony Cyber-shot® T70 Digital Still Camera </a:t>
            </a:r>
            <a:endParaRPr lang="en-US" sz="2000"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3D from thousands of images</a:t>
            </a:r>
          </a:p>
        </p:txBody>
      </p:sp>
      <p:sp>
        <p:nvSpPr>
          <p:cNvPr id="39939" name="TextBox 7"/>
          <p:cNvSpPr txBox="1">
            <a:spLocks noChangeArrowheads="1"/>
          </p:cNvSpPr>
          <p:nvPr/>
        </p:nvSpPr>
        <p:spPr bwMode="auto">
          <a:xfrm>
            <a:off x="5918200" y="6488114"/>
            <a:ext cx="4749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000000"/>
                </a:solidFill>
                <a:latin typeface="Arial" charset="0"/>
              </a:rPr>
              <a:t>Building Rome in a Day: Agarwal et al. 2009</a:t>
            </a:r>
          </a:p>
        </p:txBody>
      </p:sp>
      <p:pic>
        <p:nvPicPr>
          <p:cNvPr id="10" name="stpeters.avi">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a:xfrm>
            <a:off x="1828801" y="2286001"/>
            <a:ext cx="3787775" cy="2689225"/>
          </a:xfrm>
        </p:spPr>
      </p:pic>
      <p:pic>
        <p:nvPicPr>
          <p:cNvPr id="11" name="sanmarco.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8">
            <a:extLst>
              <a:ext uri="{28A0092B-C50C-407E-A947-70E740481C1C}">
                <a14:useLocalDpi xmlns:a14="http://schemas.microsoft.com/office/drawing/2010/main" val="0"/>
              </a:ext>
            </a:extLst>
          </a:blip>
          <a:srcRect/>
          <a:stretch>
            <a:fillRect/>
          </a:stretch>
        </p:blipFill>
        <p:spPr bwMode="auto">
          <a:xfrm>
            <a:off x="5257800" y="2286000"/>
            <a:ext cx="50117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mediacall" presetSubtype="0" fill="hold" nodeType="clickEffect">
                                  <p:stCondLst>
                                    <p:cond delay="0"/>
                                  </p:stCondLst>
                                  <p:childTnLst>
                                    <p:cmd type="call" cmd="playFrom(0.0)">
                                      <p:cBhvr>
                                        <p:cTn id="10" dur="19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11" fill="hold" display="0">
                  <p:stCondLst>
                    <p:cond delay="indefinite"/>
                  </p:stCondLst>
                  <p:endCondLst>
                    <p:cond evt="onNext" delay="0">
                      <p:tgtEl>
                        <p:sldTgt/>
                      </p:tgtEl>
                    </p:cond>
                    <p:cond evt="onPrev" delay="0">
                      <p:tgtEl>
                        <p:sldTgt/>
                      </p:tgtEl>
                    </p:cond>
                  </p:endCondLst>
                </p:cTn>
                <p:tgtEl>
                  <p:spTgt spid="10"/>
                </p:tgtEl>
              </p:cMediaNode>
            </p:video>
            <p:video fullScrn="1">
              <p:cMediaNode>
                <p:cTn id="12"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3D Maps with LIDAR</a:t>
            </a:r>
            <a:endParaRPr lang="tr-TR" dirty="0"/>
          </a:p>
        </p:txBody>
      </p:sp>
      <p:pic>
        <p:nvPicPr>
          <p:cNvPr id="15257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173" r="4173"/>
          <a:stretch/>
        </p:blipFill>
        <p:spPr bwMode="auto">
          <a:xfrm>
            <a:off x="1981200" y="1219200"/>
            <a:ext cx="8273288"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804912" y="5993368"/>
            <a:ext cx="2405888" cy="313350"/>
          </a:xfrm>
          <a:prstGeom prst="rect">
            <a:avLst/>
          </a:prstGeom>
          <a:solidFill>
            <a:schemeClr val="bg1">
              <a:alpha val="73000"/>
            </a:schemeClr>
          </a:solidFill>
        </p:spPr>
        <p:txBody>
          <a:bodyPr wrap="square" lIns="36000" tIns="18000" rIns="36000" bIns="18000" rtlCol="0" anchor="ctr" anchorCtr="0">
            <a:spAutoFit/>
          </a:bodyPr>
          <a:lstStyle/>
          <a:p>
            <a:pPr algn="ctr"/>
            <a:r>
              <a:rPr lang="en-US" b="1" dirty="0"/>
              <a:t>www.here.com</a:t>
            </a:r>
            <a:endParaRPr lang="tr-TR" b="1" dirty="0"/>
          </a:p>
        </p:txBody>
      </p:sp>
    </p:spTree>
    <p:extLst>
      <p:ext uri="{BB962C8B-B14F-4D97-AF65-F5344CB8AC3E}">
        <p14:creationId xmlns:p14="http://schemas.microsoft.com/office/powerpoint/2010/main" val="2660812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custDataLst>
              <p:tags r:id="rId1"/>
            </p:custDataLst>
          </p:nvPr>
        </p:nvSpPr>
        <p:spPr/>
        <p:txBody>
          <a:bodyPr/>
          <a:lstStyle/>
          <a:p>
            <a:pPr eaLnBrk="1" hangingPunct="1"/>
            <a:r>
              <a:rPr lang="en-US"/>
              <a:t>Object recognition (in supermarkets)</a:t>
            </a:r>
          </a:p>
        </p:txBody>
      </p:sp>
      <p:sp>
        <p:nvSpPr>
          <p:cNvPr id="40963" name="Rectangle 3"/>
          <p:cNvSpPr>
            <a:spLocks noGrp="1" noChangeArrowheads="1"/>
          </p:cNvSpPr>
          <p:nvPr>
            <p:ph sz="half" idx="1"/>
            <p:custDataLst>
              <p:tags r:id="rId2"/>
            </p:custDataLst>
          </p:nvPr>
        </p:nvSpPr>
        <p:spPr>
          <a:ln>
            <a:noFill/>
          </a:ln>
        </p:spPr>
        <p:style>
          <a:lnRef idx="2">
            <a:schemeClr val="dk1"/>
          </a:lnRef>
          <a:fillRef idx="1">
            <a:schemeClr val="lt1"/>
          </a:fillRef>
          <a:effectRef idx="0">
            <a:schemeClr val="dk1"/>
          </a:effectRef>
          <a:fontRef idx="minor">
            <a:schemeClr val="dk1"/>
          </a:fontRef>
        </p:style>
        <p:txBody>
          <a:bodyPr/>
          <a:lstStyle/>
          <a:p>
            <a:r>
              <a:rPr lang="en-US" dirty="0" err="1">
                <a:solidFill>
                  <a:srgbClr val="000000"/>
                </a:solidFill>
                <a:hlinkClick r:id="rId6"/>
              </a:rPr>
              <a:t>LaneHawk</a:t>
            </a:r>
            <a:r>
              <a:rPr lang="en-US" dirty="0">
                <a:solidFill>
                  <a:srgbClr val="000000"/>
                </a:solidFill>
                <a:hlinkClick r:id="rId6"/>
              </a:rPr>
              <a:t> by </a:t>
            </a:r>
            <a:r>
              <a:rPr lang="en-US" dirty="0" err="1">
                <a:solidFill>
                  <a:srgbClr val="000000"/>
                </a:solidFill>
                <a:hlinkClick r:id="rId6"/>
              </a:rPr>
              <a:t>EvolutionRobotics</a:t>
            </a:r>
            <a:endParaRPr lang="en-US" dirty="0">
              <a:solidFill>
                <a:srgbClr val="000000"/>
              </a:solidFill>
            </a:endParaRPr>
          </a:p>
          <a:p>
            <a:pPr marL="0" indent="0">
              <a:buNone/>
            </a:pPr>
            <a:r>
              <a:rPr lang="en-US" sz="2000" dirty="0">
                <a:solidFill>
                  <a:srgbClr val="000000"/>
                </a:solidFill>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a:t>
            </a:r>
            <a:r>
              <a:rPr lang="en-US" sz="2000" dirty="0" err="1">
                <a:solidFill>
                  <a:srgbClr val="000000"/>
                </a:solidFill>
              </a:rPr>
              <a:t>LaneHawk,you</a:t>
            </a:r>
            <a:r>
              <a:rPr lang="en-US" sz="2000" dirty="0">
                <a:solidFill>
                  <a:srgbClr val="000000"/>
                </a:solidFill>
              </a:rPr>
              <a:t> are assured to get paid for it… “</a:t>
            </a:r>
          </a:p>
          <a:p>
            <a:pPr eaLnBrk="1" hangingPunct="1"/>
            <a:endParaRPr lang="tr-TR" dirty="0"/>
          </a:p>
        </p:txBody>
      </p:sp>
      <p:pic>
        <p:nvPicPr>
          <p:cNvPr id="7" name="Picture 5" descr="Detection of Bottom of the Cart Loss in Retail Checkout"/>
          <p:cNvPicPr>
            <a:picLocks noGrp="1" noChangeAspect="1" noChangeArrowheads="1"/>
          </p:cNvPicPr>
          <p:nvPr>
            <p:ph sz="half" idx="2"/>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6350000" y="1676400"/>
            <a:ext cx="365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Today’s Class</a:t>
            </a:r>
          </a:p>
        </p:txBody>
      </p:sp>
      <p:sp>
        <p:nvSpPr>
          <p:cNvPr id="20483" name="Content Placeholder 2"/>
          <p:cNvSpPr>
            <a:spLocks noGrp="1"/>
          </p:cNvSpPr>
          <p:nvPr>
            <p:ph idx="1"/>
          </p:nvPr>
        </p:nvSpPr>
        <p:spPr/>
        <p:txBody>
          <a:bodyPr/>
          <a:lstStyle/>
          <a:p>
            <a:r>
              <a:rPr lang="en-US" dirty="0"/>
              <a:t>Introduction</a:t>
            </a:r>
          </a:p>
          <a:p>
            <a:r>
              <a:rPr lang="en-US" dirty="0"/>
              <a:t>What is Computer Vision?</a:t>
            </a:r>
          </a:p>
          <a:p>
            <a:r>
              <a:rPr lang="tr-TR" dirty="0"/>
              <a:t>Sample Problems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custDataLst>
              <p:tags r:id="rId1"/>
            </p:custDataLst>
          </p:nvPr>
        </p:nvSpPr>
        <p:spPr/>
        <p:txBody>
          <a:bodyPr/>
          <a:lstStyle/>
          <a:p>
            <a:pPr eaLnBrk="1" hangingPunct="1"/>
            <a:r>
              <a:rPr lang="en-US"/>
              <a:t>Vision-based biometrics</a:t>
            </a:r>
          </a:p>
        </p:txBody>
      </p:sp>
      <p:pic>
        <p:nvPicPr>
          <p:cNvPr id="41987" name="Picture 3" descr="youngProcessed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438400" y="436245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descr="matched2002_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6781800" y="436245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5" descr="afghanportraits"/>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4114800" y="762001"/>
            <a:ext cx="38100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Rectangle 6"/>
          <p:cNvSpPr>
            <a:spLocks noChangeArrowheads="1"/>
          </p:cNvSpPr>
          <p:nvPr>
            <p:custDataLst>
              <p:tags r:id="rId5"/>
            </p:custDataLst>
          </p:nvPr>
        </p:nvSpPr>
        <p:spPr bwMode="auto">
          <a:xfrm>
            <a:off x="2971800" y="3657600"/>
            <a:ext cx="6737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600" dirty="0">
                <a:solidFill>
                  <a:srgbClr val="000000"/>
                </a:solidFill>
              </a:rPr>
              <a:t>“</a:t>
            </a:r>
            <a:r>
              <a:rPr lang="en-US" sz="1600" i="1" dirty="0">
                <a:solidFill>
                  <a:srgbClr val="000000"/>
                </a:solidFill>
              </a:rPr>
              <a:t>How the Afghan Girl was Identified by Her Iris Patterns</a:t>
            </a:r>
            <a:r>
              <a:rPr lang="en-US" sz="1600" dirty="0">
                <a:solidFill>
                  <a:srgbClr val="000000"/>
                </a:solidFill>
              </a:rPr>
              <a:t>”  Read the </a:t>
            </a:r>
            <a:r>
              <a:rPr lang="en-US" sz="1600" dirty="0">
                <a:solidFill>
                  <a:srgbClr val="000000"/>
                </a:solidFill>
                <a:hlinkClick r:id="rId11"/>
              </a:rPr>
              <a:t>story </a:t>
            </a:r>
            <a:endParaRPr lang="en-US" sz="1600" dirty="0">
              <a:solidFill>
                <a:srgbClr val="000000"/>
              </a:solidFill>
            </a:endParaRPr>
          </a:p>
          <a:p>
            <a:pPr algn="ctr"/>
            <a:r>
              <a:rPr lang="en-US" sz="1600" dirty="0" err="1">
                <a:solidFill>
                  <a:srgbClr val="000000"/>
                </a:solidFill>
                <a:hlinkClick r:id="rId12"/>
              </a:rPr>
              <a:t>wikipedia</a:t>
            </a:r>
            <a:endParaRPr lang="en-US" sz="1600"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custDataLst>
              <p:tags r:id="rId1"/>
            </p:custDataLst>
          </p:nvPr>
        </p:nvSpPr>
        <p:spPr/>
        <p:txBody>
          <a:bodyPr/>
          <a:lstStyle/>
          <a:p>
            <a:pPr eaLnBrk="1" hangingPunct="1"/>
            <a:r>
              <a:rPr lang="en-US"/>
              <a:t>Object recognition (in mobile phones)</a:t>
            </a:r>
          </a:p>
        </p:txBody>
      </p:sp>
      <p:sp>
        <p:nvSpPr>
          <p:cNvPr id="44035" name="Rectangle 3"/>
          <p:cNvSpPr>
            <a:spLocks noGrp="1" noChangeArrowheads="1"/>
          </p:cNvSpPr>
          <p:nvPr>
            <p:ph type="body" idx="1"/>
            <p:custDataLst>
              <p:tags r:id="rId2"/>
            </p:custDataLst>
          </p:nvPr>
        </p:nvSpPr>
        <p:spPr>
          <a:xfrm>
            <a:off x="2209800" y="4495800"/>
            <a:ext cx="7772400" cy="1676400"/>
          </a:xfrm>
        </p:spPr>
        <p:txBody>
          <a:bodyPr/>
          <a:lstStyle/>
          <a:p>
            <a:pPr lvl="1" eaLnBrk="1" hangingPunct="1">
              <a:buFont typeface="Arial" charset="0"/>
              <a:buNone/>
            </a:pPr>
            <a:r>
              <a:rPr lang="en-US">
                <a:hlinkClick r:id="rId6"/>
              </a:rPr>
              <a:t>Point &amp; Find</a:t>
            </a:r>
            <a:r>
              <a:rPr lang="en-US"/>
              <a:t>, </a:t>
            </a:r>
            <a:r>
              <a:rPr lang="en-US">
                <a:hlinkClick r:id="rId7"/>
              </a:rPr>
              <a:t>Nokia</a:t>
            </a:r>
            <a:endParaRPr lang="en-US"/>
          </a:p>
          <a:p>
            <a:pPr lvl="1" eaLnBrk="1" hangingPunct="1">
              <a:buFont typeface="Arial" charset="0"/>
              <a:buNone/>
            </a:pPr>
            <a:r>
              <a:rPr lang="en-US">
                <a:hlinkClick r:id="rId8"/>
              </a:rPr>
              <a:t>Google Goggles</a:t>
            </a:r>
            <a:endParaRPr lang="en-US"/>
          </a:p>
        </p:txBody>
      </p:sp>
      <p:pic>
        <p:nvPicPr>
          <p:cNvPr id="44036" name="Picture 5" descr="Smart Photos"/>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2752726" y="1371600"/>
            <a:ext cx="6543675"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____"/>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7924800" y="1371601"/>
            <a:ext cx="234315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3" descr="cap_138439"/>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057400" y="1447801"/>
            <a:ext cx="57150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4"/>
          <p:cNvSpPr txBox="1">
            <a:spLocks noChangeArrowheads="1"/>
          </p:cNvSpPr>
          <p:nvPr>
            <p:custDataLst>
              <p:tags r:id="rId3"/>
            </p:custDataLst>
          </p:nvPr>
        </p:nvSpPr>
        <p:spPr bwMode="auto">
          <a:xfrm>
            <a:off x="3489326" y="5988050"/>
            <a:ext cx="5197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600" i="1">
                <a:solidFill>
                  <a:srgbClr val="000000"/>
                </a:solidFill>
                <a:latin typeface="Arial" charset="0"/>
              </a:rPr>
              <a:t>The Matrix</a:t>
            </a:r>
            <a:r>
              <a:rPr lang="en-US" sz="1600">
                <a:solidFill>
                  <a:srgbClr val="000000"/>
                </a:solidFill>
                <a:latin typeface="Arial" charset="0"/>
              </a:rPr>
              <a:t> movies, ESC Entertainment, XYZRGB, NRC</a:t>
            </a:r>
          </a:p>
        </p:txBody>
      </p:sp>
      <p:sp>
        <p:nvSpPr>
          <p:cNvPr id="45061" name="Rectangle 5"/>
          <p:cNvSpPr>
            <a:spLocks noGrp="1" noChangeArrowheads="1"/>
          </p:cNvSpPr>
          <p:nvPr>
            <p:ph type="title"/>
            <p:custDataLst>
              <p:tags r:id="rId4"/>
            </p:custDataLst>
          </p:nvPr>
        </p:nvSpPr>
        <p:spPr/>
        <p:txBody>
          <a:bodyPr/>
          <a:lstStyle/>
          <a:p>
            <a:pPr eaLnBrk="1" hangingPunct="1"/>
            <a:r>
              <a:rPr lang="en-US"/>
              <a:t>Special effects:  shape capture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p:cNvSpPr txBox="1">
            <a:spLocks noChangeArrowheads="1"/>
          </p:cNvSpPr>
          <p:nvPr>
            <p:custDataLst>
              <p:tags r:id="rId1"/>
            </p:custDataLst>
          </p:nvPr>
        </p:nvSpPr>
        <p:spPr bwMode="auto">
          <a:xfrm>
            <a:off x="3676651" y="6096000"/>
            <a:ext cx="4803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600" i="1">
                <a:solidFill>
                  <a:srgbClr val="000000"/>
                </a:solidFill>
                <a:latin typeface="Arial" charset="0"/>
              </a:rPr>
              <a:t>Pirates of the Carribean</a:t>
            </a:r>
            <a:r>
              <a:rPr lang="en-US" sz="1600">
                <a:solidFill>
                  <a:srgbClr val="000000"/>
                </a:solidFill>
                <a:latin typeface="Arial" charset="0"/>
              </a:rPr>
              <a:t>, Industrial Light and Magic</a:t>
            </a:r>
          </a:p>
        </p:txBody>
      </p:sp>
      <p:sp>
        <p:nvSpPr>
          <p:cNvPr id="46083" name="Rectangle 5"/>
          <p:cNvSpPr>
            <a:spLocks noGrp="1" noChangeArrowheads="1"/>
          </p:cNvSpPr>
          <p:nvPr>
            <p:ph type="title"/>
            <p:custDataLst>
              <p:tags r:id="rId2"/>
            </p:custDataLst>
          </p:nvPr>
        </p:nvSpPr>
        <p:spPr/>
        <p:txBody>
          <a:bodyPr/>
          <a:lstStyle/>
          <a:p>
            <a:pPr eaLnBrk="1" hangingPunct="1"/>
            <a:r>
              <a:rPr lang="en-US"/>
              <a:t>Special effects:  motion capture</a:t>
            </a:r>
          </a:p>
        </p:txBody>
      </p:sp>
      <p:pic>
        <p:nvPicPr>
          <p:cNvPr id="46084" name="Picture 6"/>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457575" y="1143001"/>
            <a:ext cx="527685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3462339" y="3581400"/>
            <a:ext cx="5267325"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custDataLst>
              <p:tags r:id="rId1"/>
            </p:custDataLst>
          </p:nvPr>
        </p:nvSpPr>
        <p:spPr/>
        <p:txBody>
          <a:bodyPr/>
          <a:lstStyle/>
          <a:p>
            <a:pPr eaLnBrk="1" hangingPunct="1"/>
            <a:r>
              <a:rPr lang="en-US" dirty="0"/>
              <a:t>Sports</a:t>
            </a:r>
          </a:p>
        </p:txBody>
      </p:sp>
      <p:sp>
        <p:nvSpPr>
          <p:cNvPr id="47107" name="Rectangle 3"/>
          <p:cNvSpPr>
            <a:spLocks noGrp="1" noChangeArrowheads="1"/>
          </p:cNvSpPr>
          <p:nvPr>
            <p:ph type="body" idx="1"/>
            <p:custDataLst>
              <p:tags r:id="rId2"/>
            </p:custDataLst>
          </p:nvPr>
        </p:nvSpPr>
        <p:spPr/>
        <p:txBody>
          <a:bodyPr/>
          <a:lstStyle/>
          <a:p>
            <a:pPr eaLnBrk="1" hangingPunct="1"/>
            <a:endParaRPr lang="tr-TR" dirty="0"/>
          </a:p>
        </p:txBody>
      </p:sp>
      <p:pic>
        <p:nvPicPr>
          <p:cNvPr id="47113" name="Picture 9" descr="http://www.aktifhaber.com/d/other/aktifhaber_detay_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854" y="2057400"/>
            <a:ext cx="7712146" cy="3886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custDataLst>
              <p:tags r:id="rId1"/>
            </p:custDataLst>
          </p:nvPr>
        </p:nvSpPr>
        <p:spPr/>
        <p:txBody>
          <a:bodyPr/>
          <a:lstStyle/>
          <a:p>
            <a:pPr eaLnBrk="1" hangingPunct="1"/>
            <a:r>
              <a:rPr lang="en-US" dirty="0"/>
              <a:t>Smart cars</a:t>
            </a:r>
          </a:p>
        </p:txBody>
      </p:sp>
      <p:sp>
        <p:nvSpPr>
          <p:cNvPr id="48131" name="Rectangle 3"/>
          <p:cNvSpPr>
            <a:spLocks noGrp="1" noChangeArrowheads="1"/>
          </p:cNvSpPr>
          <p:nvPr>
            <p:ph type="body" idx="1"/>
            <p:custDataLst>
              <p:tags r:id="rId2"/>
            </p:custDataLst>
          </p:nvPr>
        </p:nvSpPr>
        <p:spPr>
          <a:xfrm>
            <a:off x="2209800" y="4648200"/>
            <a:ext cx="8077200" cy="2971800"/>
          </a:xfrm>
        </p:spPr>
        <p:txBody>
          <a:bodyPr/>
          <a:lstStyle/>
          <a:p>
            <a:pPr eaLnBrk="1" hangingPunct="1"/>
            <a:r>
              <a:rPr lang="tr-TR" dirty="0" err="1">
                <a:hlinkClick r:id="rId5"/>
              </a:rPr>
              <a:t>Tesla</a:t>
            </a:r>
            <a:endParaRPr lang="tr-TR" dirty="0">
              <a:hlinkClick r:id="rId5"/>
            </a:endParaRPr>
          </a:p>
          <a:p>
            <a:pPr eaLnBrk="1" hangingPunct="1"/>
            <a:r>
              <a:rPr lang="en-US" dirty="0">
                <a:hlinkClick r:id="rId5"/>
              </a:rPr>
              <a:t>Mobileye</a:t>
            </a:r>
            <a:endParaRPr lang="en-US" dirty="0"/>
          </a:p>
          <a:p>
            <a:pPr lvl="1" eaLnBrk="1" hangingPunct="1"/>
            <a:r>
              <a:rPr lang="en-US" dirty="0"/>
              <a:t>Vision systems currently in high-end BMW, GM, Volvo model</a:t>
            </a:r>
          </a:p>
        </p:txBody>
      </p:sp>
      <p:pic>
        <p:nvPicPr>
          <p:cNvPr id="2050" name="Picture 2" descr="Image result for tesla car self driv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8400" y="984250"/>
            <a:ext cx="6916812" cy="3594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custDataLst>
              <p:tags r:id="rId1"/>
            </p:custDataLst>
          </p:nvPr>
        </p:nvSpPr>
        <p:spPr/>
        <p:txBody>
          <a:bodyPr/>
          <a:lstStyle/>
          <a:p>
            <a:pPr eaLnBrk="1" hangingPunct="1"/>
            <a:r>
              <a:rPr lang="en-US" dirty="0"/>
              <a:t>Vision-based interaction (and games)</a:t>
            </a:r>
          </a:p>
        </p:txBody>
      </p:sp>
      <p:pic>
        <p:nvPicPr>
          <p:cNvPr id="50179" name="Picture 5" descr="260px-Wii_Wiimotea">
            <a:hlinkClick r:id="rId10" tooltip="Wii Wiimotea.png"/>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2133600" y="1066801"/>
            <a:ext cx="24765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7" descr="LA audience plays NewsBreaker Live"/>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5486400" y="3733800"/>
            <a:ext cx="3352800"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9" descr="Digimask-Demo-2_qjpreviewth"/>
          <p:cNvPicPr>
            <a:picLocks noChangeAspect="1" noChangeArrowheads="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6400800" y="1066800"/>
            <a:ext cx="3429000"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Text Box 10"/>
          <p:cNvSpPr txBox="1">
            <a:spLocks noChangeArrowheads="1"/>
          </p:cNvSpPr>
          <p:nvPr>
            <p:custDataLst>
              <p:tags r:id="rId5"/>
            </p:custDataLst>
          </p:nvPr>
        </p:nvSpPr>
        <p:spPr bwMode="auto">
          <a:xfrm>
            <a:off x="1574800" y="4419601"/>
            <a:ext cx="33337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600">
                <a:solidFill>
                  <a:srgbClr val="000000"/>
                </a:solidFill>
                <a:latin typeface="Arial" charset="0"/>
              </a:rPr>
              <a:t>Nintendo Wii has camera-based IR</a:t>
            </a:r>
            <a:br>
              <a:rPr lang="en-US" sz="1600">
                <a:solidFill>
                  <a:srgbClr val="000000"/>
                </a:solidFill>
                <a:latin typeface="Arial" charset="0"/>
              </a:rPr>
            </a:br>
            <a:r>
              <a:rPr lang="en-US" sz="1600">
                <a:solidFill>
                  <a:srgbClr val="000000"/>
                </a:solidFill>
                <a:latin typeface="Arial" charset="0"/>
              </a:rPr>
              <a:t>tracking built in.  See </a:t>
            </a:r>
            <a:r>
              <a:rPr lang="en-US" sz="1600">
                <a:solidFill>
                  <a:srgbClr val="000000"/>
                </a:solidFill>
                <a:latin typeface="Arial" charset="0"/>
                <a:hlinkClick r:id="rId14"/>
              </a:rPr>
              <a:t>Lee’s work at</a:t>
            </a:r>
            <a:br>
              <a:rPr lang="en-US" sz="1600">
                <a:solidFill>
                  <a:srgbClr val="000000"/>
                </a:solidFill>
                <a:latin typeface="Arial" charset="0"/>
                <a:hlinkClick r:id="rId14"/>
              </a:rPr>
            </a:br>
            <a:r>
              <a:rPr lang="en-US" sz="1600">
                <a:solidFill>
                  <a:srgbClr val="000000"/>
                </a:solidFill>
                <a:latin typeface="Arial" charset="0"/>
                <a:hlinkClick r:id="rId14"/>
              </a:rPr>
              <a:t>CMU </a:t>
            </a:r>
            <a:r>
              <a:rPr lang="en-US" sz="1600">
                <a:solidFill>
                  <a:srgbClr val="000000"/>
                </a:solidFill>
                <a:latin typeface="Arial" charset="0"/>
              </a:rPr>
              <a:t>on clever tricks on using it to</a:t>
            </a:r>
            <a:br>
              <a:rPr lang="en-US" sz="1600">
                <a:solidFill>
                  <a:srgbClr val="000000"/>
                </a:solidFill>
                <a:latin typeface="Arial" charset="0"/>
              </a:rPr>
            </a:br>
            <a:r>
              <a:rPr lang="en-US" sz="1600">
                <a:solidFill>
                  <a:srgbClr val="000000"/>
                </a:solidFill>
                <a:latin typeface="Arial" charset="0"/>
              </a:rPr>
              <a:t>create a </a:t>
            </a:r>
            <a:r>
              <a:rPr lang="en-US" sz="1600">
                <a:solidFill>
                  <a:srgbClr val="000000"/>
                </a:solidFill>
                <a:latin typeface="Arial" charset="0"/>
                <a:hlinkClick r:id="rId15"/>
              </a:rPr>
              <a:t>multi-touch display</a:t>
            </a:r>
            <a:r>
              <a:rPr lang="en-US" sz="1600">
                <a:solidFill>
                  <a:srgbClr val="000000"/>
                </a:solidFill>
                <a:latin typeface="Arial" charset="0"/>
              </a:rPr>
              <a:t>! </a:t>
            </a:r>
          </a:p>
        </p:txBody>
      </p:sp>
      <p:sp>
        <p:nvSpPr>
          <p:cNvPr id="50183" name="Text Box 11"/>
          <p:cNvSpPr txBox="1">
            <a:spLocks noChangeArrowheads="1"/>
          </p:cNvSpPr>
          <p:nvPr>
            <p:custDataLst>
              <p:tags r:id="rId6"/>
            </p:custDataLst>
          </p:nvPr>
        </p:nvSpPr>
        <p:spPr bwMode="auto">
          <a:xfrm>
            <a:off x="6324601" y="3121025"/>
            <a:ext cx="3813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600">
                <a:solidFill>
                  <a:srgbClr val="000000"/>
                </a:solidFill>
                <a:latin typeface="Arial" charset="0"/>
                <a:hlinkClick r:id="rId16"/>
              </a:rPr>
              <a:t>Digimask</a:t>
            </a:r>
            <a:r>
              <a:rPr lang="en-US" sz="1600">
                <a:solidFill>
                  <a:srgbClr val="000000"/>
                </a:solidFill>
                <a:latin typeface="Arial" charset="0"/>
              </a:rPr>
              <a:t>:  put your face on a 3D avatar.</a:t>
            </a:r>
          </a:p>
        </p:txBody>
      </p:sp>
      <p:sp>
        <p:nvSpPr>
          <p:cNvPr id="50184" name="Text Box 12"/>
          <p:cNvSpPr txBox="1">
            <a:spLocks noChangeArrowheads="1"/>
          </p:cNvSpPr>
          <p:nvPr>
            <p:custDataLst>
              <p:tags r:id="rId7"/>
            </p:custDataLst>
          </p:nvPr>
        </p:nvSpPr>
        <p:spPr bwMode="auto">
          <a:xfrm>
            <a:off x="5254625" y="6019801"/>
            <a:ext cx="51323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600" i="1">
                <a:solidFill>
                  <a:srgbClr val="000000"/>
                </a:solidFill>
                <a:latin typeface="Arial" charset="0"/>
                <a:hlinkClick r:id="rId17"/>
              </a:rPr>
              <a:t>“Game turns moviegoers into Human Joysticks”</a:t>
            </a:r>
            <a:r>
              <a:rPr lang="en-US" sz="1600">
                <a:solidFill>
                  <a:srgbClr val="000000"/>
                </a:solidFill>
                <a:latin typeface="Arial" charset="0"/>
                <a:hlinkClick r:id="rId17"/>
              </a:rPr>
              <a:t>, </a:t>
            </a:r>
            <a:r>
              <a:rPr lang="en-US" sz="1600">
                <a:solidFill>
                  <a:srgbClr val="000000"/>
                </a:solidFill>
                <a:latin typeface="Arial" charset="0"/>
              </a:rPr>
              <a:t>CNET</a:t>
            </a:r>
          </a:p>
          <a:p>
            <a:r>
              <a:rPr lang="en-US" sz="1600">
                <a:solidFill>
                  <a:srgbClr val="000000"/>
                </a:solidFill>
                <a:latin typeface="Arial" charset="0"/>
              </a:rPr>
              <a:t>Camera tracking a crowd, based on </a:t>
            </a:r>
            <a:r>
              <a:rPr lang="en-US" sz="1600">
                <a:solidFill>
                  <a:srgbClr val="000000"/>
                </a:solidFill>
                <a:latin typeface="Arial" charset="0"/>
                <a:hlinkClick r:id="rId18"/>
              </a:rPr>
              <a:t>this work</a:t>
            </a:r>
            <a:r>
              <a:rPr lang="en-US" sz="1600">
                <a:solidFill>
                  <a:srgbClr val="000000"/>
                </a:solidFill>
                <a:latin typeface="Arial" charset="0"/>
              </a:rPr>
              <a:t>.</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t>Interactive Games: Kinect</a:t>
            </a:r>
          </a:p>
        </p:txBody>
      </p:sp>
      <p:sp>
        <p:nvSpPr>
          <p:cNvPr id="51203" name="Content Placeholder 2"/>
          <p:cNvSpPr>
            <a:spLocks noGrp="1"/>
          </p:cNvSpPr>
          <p:nvPr>
            <p:ph idx="1"/>
          </p:nvPr>
        </p:nvSpPr>
        <p:spPr/>
        <p:txBody>
          <a:bodyPr/>
          <a:lstStyle/>
          <a:p>
            <a:r>
              <a:rPr lang="en-US" sz="2400"/>
              <a:t>Object Recognition: </a:t>
            </a:r>
            <a:r>
              <a:rPr lang="en-US" sz="2400">
                <a:hlinkClick r:id="rId2"/>
              </a:rPr>
              <a:t>http://www.youtube.com/watch?feature=iv&amp;v=fQ59dXOo63o</a:t>
            </a:r>
            <a:endParaRPr lang="en-US" sz="2400">
              <a:hlinkClick r:id="rId3"/>
            </a:endParaRPr>
          </a:p>
          <a:p>
            <a:r>
              <a:rPr lang="en-US" sz="2400"/>
              <a:t>Mario: </a:t>
            </a:r>
            <a:r>
              <a:rPr lang="en-US" sz="2400">
                <a:hlinkClick r:id="rId3"/>
              </a:rPr>
              <a:t>http://www.youtube.com/watch?v=8CTJL5lUjHg</a:t>
            </a:r>
            <a:endParaRPr lang="en-US" sz="2400">
              <a:hlinkClick r:id="rId4"/>
            </a:endParaRPr>
          </a:p>
          <a:p>
            <a:r>
              <a:rPr lang="en-US" sz="2400"/>
              <a:t>3D: </a:t>
            </a:r>
            <a:r>
              <a:rPr lang="en-US" sz="2400">
                <a:hlinkClick r:id="rId4"/>
              </a:rPr>
              <a:t>http://www.youtube.com/watch?v=7QrnwoO1-8A</a:t>
            </a:r>
            <a:endParaRPr lang="en-US" sz="2400"/>
          </a:p>
          <a:p>
            <a:r>
              <a:rPr lang="en-US" sz="2400"/>
              <a:t>Robot: </a:t>
            </a:r>
            <a:r>
              <a:rPr lang="en-US" sz="2400">
                <a:hlinkClick r:id="rId5"/>
              </a:rPr>
              <a:t>http://www.youtube.com/watch?v=w8BmgtMKFbY</a:t>
            </a:r>
            <a:endParaRPr lang="en-US" sz="2400"/>
          </a:p>
        </p:txBody>
      </p:sp>
      <p:pic>
        <p:nvPicPr>
          <p:cNvPr id="51204" name="Picture 2" descr="http://news.cnet.com/i/tim/2010/06/22/Kinect_specs_610x40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4246563"/>
            <a:ext cx="33528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4" descr="http://xbox360media.ign.com/xbox360/image/article/111/1112845/dance-central-20100816111932700-00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4267200"/>
            <a:ext cx="3924300"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custDataLst>
              <p:tags r:id="rId1"/>
            </p:custDataLst>
          </p:nvPr>
        </p:nvSpPr>
        <p:spPr/>
        <p:txBody>
          <a:bodyPr/>
          <a:lstStyle/>
          <a:p>
            <a:pPr eaLnBrk="1" hangingPunct="1"/>
            <a:r>
              <a:rPr lang="en-US"/>
              <a:t>Vision in space</a:t>
            </a:r>
          </a:p>
        </p:txBody>
      </p:sp>
      <p:sp>
        <p:nvSpPr>
          <p:cNvPr id="52227" name="Rectangle 3"/>
          <p:cNvSpPr>
            <a:spLocks noGrp="1" noChangeArrowheads="1"/>
          </p:cNvSpPr>
          <p:nvPr>
            <p:ph type="body" idx="1"/>
            <p:custDataLst>
              <p:tags r:id="rId2"/>
            </p:custDataLst>
          </p:nvPr>
        </p:nvSpPr>
        <p:spPr/>
        <p:txBody>
          <a:bodyPr/>
          <a:lstStyle/>
          <a:p>
            <a:pPr eaLnBrk="1" hangingPunct="1"/>
            <a:endParaRPr lang="tr-TR"/>
          </a:p>
        </p:txBody>
      </p:sp>
      <p:pic>
        <p:nvPicPr>
          <p:cNvPr id="52228" name="Picture 6" descr="1198865273_31824-1_Sol1369A_WestValley_L257F_b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1828800" y="1276351"/>
            <a:ext cx="85344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7"/>
          <p:cNvSpPr>
            <a:spLocks noChangeArrowheads="1"/>
          </p:cNvSpPr>
          <p:nvPr>
            <p:custDataLst>
              <p:tags r:id="rId4"/>
            </p:custDataLst>
          </p:nvPr>
        </p:nvSpPr>
        <p:spPr bwMode="auto">
          <a:xfrm>
            <a:off x="2209800" y="4495800"/>
            <a:ext cx="8001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2800">
                <a:solidFill>
                  <a:srgbClr val="000000"/>
                </a:solidFill>
              </a:rPr>
              <a:t>Vision systems (JPL) used for several tasks</a:t>
            </a:r>
          </a:p>
          <a:p>
            <a:pPr marL="742950" lvl="1" indent="-285750">
              <a:spcBef>
                <a:spcPct val="20000"/>
              </a:spcBef>
              <a:buFontTx/>
              <a:buChar char="•"/>
            </a:pPr>
            <a:r>
              <a:rPr lang="en-US" sz="2000">
                <a:solidFill>
                  <a:srgbClr val="000000"/>
                </a:solidFill>
              </a:rPr>
              <a:t>Panorama stitching</a:t>
            </a:r>
          </a:p>
          <a:p>
            <a:pPr marL="742950" lvl="1" indent="-285750">
              <a:spcBef>
                <a:spcPct val="20000"/>
              </a:spcBef>
              <a:buFontTx/>
              <a:buChar char="•"/>
            </a:pPr>
            <a:r>
              <a:rPr lang="en-US" sz="2000">
                <a:solidFill>
                  <a:srgbClr val="000000"/>
                </a:solidFill>
              </a:rPr>
              <a:t>3D terrain modeling</a:t>
            </a:r>
          </a:p>
          <a:p>
            <a:pPr marL="742950" lvl="1" indent="-285750">
              <a:spcBef>
                <a:spcPct val="20000"/>
              </a:spcBef>
              <a:buFontTx/>
              <a:buChar char="•"/>
            </a:pPr>
            <a:r>
              <a:rPr lang="en-US" sz="2000">
                <a:solidFill>
                  <a:srgbClr val="000000"/>
                </a:solidFill>
              </a:rPr>
              <a:t>Obstacle detection, position tracking</a:t>
            </a:r>
          </a:p>
          <a:p>
            <a:pPr marL="742950" lvl="1" indent="-285750">
              <a:spcBef>
                <a:spcPct val="20000"/>
              </a:spcBef>
              <a:buFontTx/>
              <a:buChar char="•"/>
            </a:pPr>
            <a:r>
              <a:rPr lang="en-US" sz="2000">
                <a:solidFill>
                  <a:srgbClr val="000000"/>
                </a:solidFill>
              </a:rPr>
              <a:t>For more, read “</a:t>
            </a:r>
            <a:r>
              <a:rPr lang="en-US" sz="2000">
                <a:solidFill>
                  <a:srgbClr val="000000"/>
                </a:solidFill>
                <a:hlinkClick r:id="rId9"/>
              </a:rPr>
              <a:t>Computer Vision on Mars</a:t>
            </a:r>
            <a:r>
              <a:rPr lang="en-US" sz="2000">
                <a:solidFill>
                  <a:srgbClr val="000000"/>
                </a:solidFill>
              </a:rPr>
              <a:t>” by Matthies et al.</a:t>
            </a:r>
          </a:p>
        </p:txBody>
      </p:sp>
      <p:sp>
        <p:nvSpPr>
          <p:cNvPr id="52230" name="Rectangle 8"/>
          <p:cNvSpPr>
            <a:spLocks noChangeArrowheads="1"/>
          </p:cNvSpPr>
          <p:nvPr>
            <p:custDataLst>
              <p:tags r:id="rId5"/>
            </p:custDataLst>
          </p:nvPr>
        </p:nvSpPr>
        <p:spPr bwMode="auto">
          <a:xfrm>
            <a:off x="2362200" y="3609976"/>
            <a:ext cx="7772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sz="1600">
                <a:solidFill>
                  <a:srgbClr val="000000"/>
                </a:solidFill>
                <a:hlinkClick r:id="rId10"/>
              </a:rPr>
              <a:t>NASA'S Mars Exploration Rover Spirit </a:t>
            </a:r>
            <a:r>
              <a:rPr lang="en-US" sz="1600">
                <a:solidFill>
                  <a:srgbClr val="000000"/>
                </a:solidFill>
              </a:rPr>
              <a:t>captured this westward view from atop </a:t>
            </a:r>
            <a:br>
              <a:rPr lang="en-US" sz="1600">
                <a:solidFill>
                  <a:srgbClr val="000000"/>
                </a:solidFill>
              </a:rPr>
            </a:br>
            <a:r>
              <a:rPr lang="en-US" sz="1600">
                <a:solidFill>
                  <a:srgbClr val="000000"/>
                </a:solidFill>
              </a:rPr>
              <a:t>a low plateau where Spirit spent the closing months of 2007.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t>Industrial robots</a:t>
            </a:r>
          </a:p>
        </p:txBody>
      </p:sp>
      <p:pic>
        <p:nvPicPr>
          <p:cNvPr id="532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1828801"/>
            <a:ext cx="4645025"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Box 6"/>
          <p:cNvSpPr txBox="1">
            <a:spLocks noChangeArrowheads="1"/>
          </p:cNvSpPr>
          <p:nvPr/>
        </p:nvSpPr>
        <p:spPr bwMode="auto">
          <a:xfrm>
            <a:off x="3057526" y="6019800"/>
            <a:ext cx="547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000000"/>
                </a:solidFill>
                <a:latin typeface="Arial" charset="0"/>
              </a:rPr>
              <a:t>Vision-guided robots position nut runners on wheels</a:t>
            </a:r>
          </a:p>
        </p:txBody>
      </p:sp>
      <p:pic>
        <p:nvPicPr>
          <p:cNvPr id="5325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1" y="2667001"/>
            <a:ext cx="286702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What is Computer Vision?</a:t>
            </a:r>
          </a:p>
        </p:txBody>
      </p:sp>
      <p:sp>
        <p:nvSpPr>
          <p:cNvPr id="29699" name="Content Placeholder 2"/>
          <p:cNvSpPr>
            <a:spLocks noGrp="1"/>
          </p:cNvSpPr>
          <p:nvPr>
            <p:ph idx="1"/>
          </p:nvPr>
        </p:nvSpPr>
        <p:spPr/>
        <p:txBody>
          <a:bodyPr/>
          <a:lstStyle/>
          <a:p>
            <a:pPr eaLnBrk="1" hangingPunct="1"/>
            <a:r>
              <a:rPr lang="en-GB" sz="2400" dirty="0">
                <a:latin typeface="Calibri" pitchFamily="34" charset="0"/>
                <a:ea typeface="Calibri" pitchFamily="34" charset="0"/>
                <a:cs typeface="Calibri" pitchFamily="34" charset="0"/>
              </a:rPr>
              <a:t>Computer Vision is about understanding images.  These images can be</a:t>
            </a:r>
          </a:p>
          <a:p>
            <a:pPr lvl="1" eaLnBrk="1" hangingPunct="1"/>
            <a:r>
              <a:rPr lang="en-GB" sz="2000" dirty="0">
                <a:latin typeface="Calibri" pitchFamily="34" charset="0"/>
                <a:ea typeface="Calibri" pitchFamily="34" charset="0"/>
                <a:cs typeface="Calibri" pitchFamily="34" charset="0"/>
              </a:rPr>
              <a:t>Greyscale or Colour or Multi-spectral</a:t>
            </a:r>
          </a:p>
          <a:p>
            <a:pPr lvl="1" eaLnBrk="1" hangingPunct="1"/>
            <a:r>
              <a:rPr lang="en-GB" sz="2000" dirty="0">
                <a:latin typeface="Calibri" pitchFamily="34" charset="0"/>
                <a:ea typeface="Calibri" pitchFamily="34" charset="0"/>
                <a:cs typeface="Calibri" pitchFamily="34" charset="0"/>
              </a:rPr>
              <a:t>Snapshots or video sequences</a:t>
            </a:r>
          </a:p>
          <a:p>
            <a:pPr lvl="1" eaLnBrk="1" hangingPunct="1"/>
            <a:r>
              <a:rPr lang="en-GB" sz="2000" dirty="0">
                <a:latin typeface="Calibri" pitchFamily="34" charset="0"/>
                <a:ea typeface="Calibri" pitchFamily="34" charset="0"/>
                <a:cs typeface="Calibri" pitchFamily="34" charset="0"/>
              </a:rPr>
              <a:t>Taken with a static or moving camera</a:t>
            </a:r>
          </a:p>
          <a:p>
            <a:pPr lvl="1" eaLnBrk="1" hangingPunct="1"/>
            <a:r>
              <a:rPr lang="en-GB" sz="2000" dirty="0">
                <a:latin typeface="Calibri" pitchFamily="34" charset="0"/>
                <a:ea typeface="Calibri" pitchFamily="34" charset="0"/>
                <a:cs typeface="Calibri" pitchFamily="34" charset="0"/>
              </a:rPr>
              <a:t>Taken of a stationary or dynamic scene</a:t>
            </a:r>
          </a:p>
          <a:p>
            <a:pPr lvl="1" eaLnBrk="1" hangingPunct="1"/>
            <a:r>
              <a:rPr lang="en-GB" sz="2000" dirty="0">
                <a:latin typeface="Calibri" pitchFamily="34" charset="0"/>
                <a:ea typeface="Calibri" pitchFamily="34" charset="0"/>
                <a:cs typeface="Calibri" pitchFamily="34" charset="0"/>
              </a:rPr>
              <a:t>Taken with a calibrated or un-calibrated camera</a:t>
            </a:r>
          </a:p>
          <a:p>
            <a:pPr eaLnBrk="1" hangingPunct="1"/>
            <a:r>
              <a:rPr lang="en-GB" sz="2400" dirty="0">
                <a:latin typeface="Calibri" pitchFamily="34" charset="0"/>
                <a:ea typeface="Calibri" pitchFamily="34" charset="0"/>
                <a:cs typeface="Calibri" pitchFamily="34" charset="0"/>
              </a:rPr>
              <a:t>What Computer Vision aims to do is to extract some useful information from these images for…  </a:t>
            </a:r>
          </a:p>
          <a:p>
            <a:pPr lvl="1" eaLnBrk="1" hangingPunct="1"/>
            <a:r>
              <a:rPr lang="en-GB" sz="2000" dirty="0">
                <a:latin typeface="Calibri" pitchFamily="34" charset="0"/>
                <a:ea typeface="Calibri" pitchFamily="34" charset="0"/>
                <a:cs typeface="Calibri" pitchFamily="34" charset="0"/>
              </a:rPr>
              <a:t>Inspection purposes</a:t>
            </a:r>
          </a:p>
          <a:p>
            <a:pPr lvl="1" eaLnBrk="1" hangingPunct="1"/>
            <a:r>
              <a:rPr lang="en-GB" sz="2000" dirty="0">
                <a:latin typeface="Calibri" pitchFamily="34" charset="0"/>
                <a:ea typeface="Calibri" pitchFamily="34" charset="0"/>
                <a:cs typeface="Calibri" pitchFamily="34" charset="0"/>
              </a:rPr>
              <a:t>Analysis purposes</a:t>
            </a:r>
          </a:p>
          <a:p>
            <a:pPr lvl="1" eaLnBrk="1" hangingPunct="1"/>
            <a:r>
              <a:rPr lang="en-GB" sz="2000" dirty="0">
                <a:latin typeface="Calibri" pitchFamily="34" charset="0"/>
                <a:ea typeface="Calibri" pitchFamily="34" charset="0"/>
                <a:cs typeface="Calibri" pitchFamily="34" charset="0"/>
              </a:rPr>
              <a:t>Control purposes</a:t>
            </a:r>
          </a:p>
          <a:p>
            <a:endParaRPr lang="tr-T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Augmented</a:t>
            </a:r>
            <a:r>
              <a:rPr lang="tr-TR" dirty="0"/>
              <a:t> </a:t>
            </a:r>
            <a:r>
              <a:rPr lang="tr-TR" dirty="0" err="1"/>
              <a:t>Reality</a:t>
            </a:r>
            <a:r>
              <a:rPr lang="tr-TR"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2286001"/>
            <a:ext cx="3933866" cy="221414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2172" y="2434830"/>
            <a:ext cx="3505200" cy="2339721"/>
          </a:xfrm>
          <a:prstGeom prst="rect">
            <a:avLst/>
          </a:prstGeom>
        </p:spPr>
      </p:pic>
    </p:spTree>
    <p:extLst>
      <p:ext uri="{BB962C8B-B14F-4D97-AF65-F5344CB8AC3E}">
        <p14:creationId xmlns:p14="http://schemas.microsoft.com/office/powerpoint/2010/main" val="2060362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custDataLst>
              <p:tags r:id="rId1"/>
            </p:custDataLst>
          </p:nvPr>
        </p:nvSpPr>
        <p:spPr/>
        <p:txBody>
          <a:bodyPr/>
          <a:lstStyle/>
          <a:p>
            <a:pPr eaLnBrk="1" hangingPunct="1"/>
            <a:r>
              <a:rPr lang="en-US"/>
              <a:t>Medical imaging</a:t>
            </a:r>
          </a:p>
        </p:txBody>
      </p:sp>
      <p:pic>
        <p:nvPicPr>
          <p:cNvPr id="55299" name="Picture 4" descr="mybrain"/>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3087688" y="1143000"/>
            <a:ext cx="2362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5"/>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5943600" y="1143000"/>
            <a:ext cx="2362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Vessel Segmentation Using Deep Learn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3733800"/>
            <a:ext cx="5683222" cy="274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3"/>
          <p:cNvSpPr>
            <a:spLocks noGrp="1"/>
          </p:cNvSpPr>
          <p:nvPr>
            <p:ph type="title"/>
          </p:nvPr>
        </p:nvSpPr>
        <p:spPr/>
        <p:txBody>
          <a:bodyPr/>
          <a:lstStyle/>
          <a:p>
            <a:r>
              <a:rPr lang="en-US" dirty="0"/>
              <a:t>Course contents</a:t>
            </a:r>
          </a:p>
        </p:txBody>
      </p:sp>
      <p:sp>
        <p:nvSpPr>
          <p:cNvPr id="5" name="İçerik Yer Tutucusu 4"/>
          <p:cNvSpPr>
            <a:spLocks noGrp="1"/>
          </p:cNvSpPr>
          <p:nvPr>
            <p:ph idx="1"/>
          </p:nvPr>
        </p:nvSpPr>
        <p:spPr/>
        <p:txBody>
          <a:bodyPr numCol="2">
            <a:normAutofit fontScale="92500" lnSpcReduction="10000"/>
          </a:bodyPr>
          <a:lstStyle/>
          <a:p>
            <a:r>
              <a:rPr lang="en-US" dirty="0"/>
              <a:t>Basics of image processing</a:t>
            </a:r>
          </a:p>
          <a:p>
            <a:pPr lvl="1"/>
            <a:r>
              <a:rPr lang="en-US" dirty="0"/>
              <a:t>Digitization</a:t>
            </a:r>
          </a:p>
          <a:p>
            <a:pPr lvl="1"/>
            <a:r>
              <a:rPr lang="en-US" dirty="0"/>
              <a:t>Color models </a:t>
            </a:r>
          </a:p>
          <a:p>
            <a:pPr lvl="1"/>
            <a:r>
              <a:rPr lang="en-US" dirty="0"/>
              <a:t>Noise and Smoothing</a:t>
            </a:r>
          </a:p>
          <a:p>
            <a:pPr lvl="1"/>
            <a:r>
              <a:rPr lang="en-US" dirty="0"/>
              <a:t>Histograms </a:t>
            </a:r>
          </a:p>
          <a:p>
            <a:pPr lvl="1"/>
            <a:r>
              <a:rPr lang="en-US" dirty="0"/>
              <a:t>Geometric Operations </a:t>
            </a:r>
          </a:p>
          <a:p>
            <a:r>
              <a:rPr lang="en-US" dirty="0"/>
              <a:t>Edge Image Processing</a:t>
            </a:r>
          </a:p>
          <a:p>
            <a:pPr lvl="1"/>
            <a:r>
              <a:rPr lang="en-US" dirty="0"/>
              <a:t>Edge detection</a:t>
            </a:r>
          </a:p>
          <a:p>
            <a:pPr lvl="1"/>
            <a:r>
              <a:rPr lang="en-US" dirty="0"/>
              <a:t>Contour Following</a:t>
            </a:r>
          </a:p>
          <a:p>
            <a:pPr lvl="1"/>
            <a:r>
              <a:rPr lang="en-US" dirty="0"/>
              <a:t>Hough Transform</a:t>
            </a:r>
          </a:p>
          <a:p>
            <a:pPr marL="457200" lvl="1" indent="0">
              <a:buNone/>
            </a:pPr>
            <a:endParaRPr lang="en-US" dirty="0"/>
          </a:p>
          <a:p>
            <a:r>
              <a:rPr lang="en-US" dirty="0"/>
              <a:t>Camera models</a:t>
            </a:r>
          </a:p>
          <a:p>
            <a:pPr lvl="1"/>
            <a:r>
              <a:rPr lang="en-US" dirty="0"/>
              <a:t>Calibration</a:t>
            </a:r>
          </a:p>
          <a:p>
            <a:r>
              <a:rPr lang="en-US" dirty="0"/>
              <a:t>Features</a:t>
            </a:r>
          </a:p>
          <a:p>
            <a:pPr lvl="1"/>
            <a:r>
              <a:rPr lang="en-US" dirty="0"/>
              <a:t>Harris, FAST</a:t>
            </a:r>
          </a:p>
          <a:p>
            <a:pPr lvl="1"/>
            <a:r>
              <a:rPr lang="en-US" dirty="0"/>
              <a:t>SIFT</a:t>
            </a:r>
          </a:p>
          <a:p>
            <a:r>
              <a:rPr lang="en-US" dirty="0"/>
              <a:t>Video</a:t>
            </a:r>
          </a:p>
          <a:p>
            <a:pPr lvl="1"/>
            <a:r>
              <a:rPr lang="en-US" dirty="0"/>
              <a:t>Motion detection</a:t>
            </a:r>
          </a:p>
          <a:p>
            <a:r>
              <a:rPr lang="en-US" dirty="0"/>
              <a:t>Structure from X</a:t>
            </a:r>
          </a:p>
          <a:p>
            <a:pPr lvl="1"/>
            <a:r>
              <a:rPr lang="en-US" dirty="0"/>
              <a:t>Stereo</a:t>
            </a:r>
          </a:p>
          <a:p>
            <a:pPr lvl="1"/>
            <a:r>
              <a:rPr lang="en-US" dirty="0"/>
              <a:t>Motion</a:t>
            </a:r>
          </a:p>
          <a:p>
            <a:r>
              <a:rPr lang="en-US" dirty="0"/>
              <a:t>Object Detection</a:t>
            </a:r>
          </a:p>
        </p:txBody>
      </p:sp>
    </p:spTree>
    <p:extLst>
      <p:ext uri="{BB962C8B-B14F-4D97-AF65-F5344CB8AC3E}">
        <p14:creationId xmlns:p14="http://schemas.microsoft.com/office/powerpoint/2010/main" val="3772431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General Comments</a:t>
            </a:r>
            <a:endParaRPr lang="tr-TR" dirty="0"/>
          </a:p>
        </p:txBody>
      </p:sp>
      <p:sp>
        <p:nvSpPr>
          <p:cNvPr id="4" name="Content Placeholder 3"/>
          <p:cNvSpPr>
            <a:spLocks noGrp="1"/>
          </p:cNvSpPr>
          <p:nvPr>
            <p:ph idx="1"/>
          </p:nvPr>
        </p:nvSpPr>
        <p:spPr/>
        <p:txBody>
          <a:bodyPr>
            <a:normAutofit fontScale="92500" lnSpcReduction="10000"/>
          </a:bodyPr>
          <a:lstStyle/>
          <a:p>
            <a:r>
              <a:rPr lang="en-US" dirty="0"/>
              <a:t>Prerequisites</a:t>
            </a:r>
          </a:p>
          <a:p>
            <a:pPr lvl="1"/>
            <a:r>
              <a:rPr lang="en-US" dirty="0"/>
              <a:t>Data structures</a:t>
            </a:r>
          </a:p>
          <a:p>
            <a:pPr lvl="1"/>
            <a:r>
              <a:rPr lang="en-US" dirty="0"/>
              <a:t>A good working knowledge of </a:t>
            </a:r>
            <a:r>
              <a:rPr lang="tr-TR" dirty="0"/>
              <a:t>a </a:t>
            </a:r>
            <a:r>
              <a:rPr lang="en-US" dirty="0"/>
              <a:t>programming</a:t>
            </a:r>
            <a:r>
              <a:rPr lang="tr-TR"/>
              <a:t> Language</a:t>
            </a:r>
            <a:endParaRPr lang="en-US" dirty="0"/>
          </a:p>
          <a:p>
            <a:pPr lvl="2"/>
            <a:r>
              <a:rPr lang="en-US" dirty="0"/>
              <a:t>(or willingness/time to pick it up quickly!) </a:t>
            </a:r>
          </a:p>
          <a:p>
            <a:pPr lvl="2"/>
            <a:r>
              <a:rPr lang="en-US" dirty="0"/>
              <a:t>Optional </a:t>
            </a:r>
            <a:r>
              <a:rPr lang="en-US" dirty="0" err="1"/>
              <a:t>Matlab</a:t>
            </a:r>
            <a:endParaRPr lang="en-US" dirty="0"/>
          </a:p>
          <a:p>
            <a:pPr lvl="1"/>
            <a:r>
              <a:rPr lang="en-US" dirty="0"/>
              <a:t>Linear algebra </a:t>
            </a:r>
          </a:p>
          <a:p>
            <a:r>
              <a:rPr lang="en-US" dirty="0"/>
              <a:t>Course does not assume prior imaging experience</a:t>
            </a:r>
          </a:p>
          <a:p>
            <a:pPr lvl="1"/>
            <a:r>
              <a:rPr lang="en-US" dirty="0"/>
              <a:t>image processing, graphics, etc.</a:t>
            </a:r>
          </a:p>
          <a:p>
            <a:r>
              <a:rPr lang="en-US" dirty="0"/>
              <a:t>Book:</a:t>
            </a:r>
          </a:p>
          <a:p>
            <a:pPr lvl="1"/>
            <a:r>
              <a:rPr lang="tr-TR" dirty="0" err="1"/>
              <a:t>Computer</a:t>
            </a:r>
            <a:r>
              <a:rPr lang="tr-TR" dirty="0"/>
              <a:t> </a:t>
            </a:r>
            <a:r>
              <a:rPr lang="tr-TR" dirty="0" err="1"/>
              <a:t>Vision</a:t>
            </a:r>
            <a:r>
              <a:rPr lang="tr-TR" dirty="0"/>
              <a:t>: </a:t>
            </a:r>
            <a:r>
              <a:rPr lang="tr-TR" dirty="0" err="1"/>
              <a:t>Algorithms</a:t>
            </a:r>
            <a:r>
              <a:rPr lang="tr-TR" dirty="0"/>
              <a:t> </a:t>
            </a:r>
            <a:r>
              <a:rPr lang="tr-TR" dirty="0" err="1"/>
              <a:t>and</a:t>
            </a:r>
            <a:r>
              <a:rPr lang="tr-TR" dirty="0"/>
              <a:t> Applications</a:t>
            </a:r>
            <a:endParaRPr lang="en-US" dirty="0"/>
          </a:p>
          <a:p>
            <a:pPr lvl="1"/>
            <a:r>
              <a:rPr lang="en-US" dirty="0"/>
              <a:t>A Practical Introduction to Computer Vision with </a:t>
            </a:r>
            <a:r>
              <a:rPr lang="en-US" dirty="0" err="1"/>
              <a:t>OpenCV</a:t>
            </a:r>
            <a:endParaRPr lang="tr-TR" dirty="0"/>
          </a:p>
        </p:txBody>
      </p:sp>
    </p:spTree>
    <p:extLst>
      <p:ext uri="{BB962C8B-B14F-4D97-AF65-F5344CB8AC3E}">
        <p14:creationId xmlns:p14="http://schemas.microsoft.com/office/powerpoint/2010/main" val="3734033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Policy</a:t>
            </a:r>
            <a:endParaRPr lang="tr-TR" dirty="0"/>
          </a:p>
        </p:txBody>
      </p:sp>
      <p:sp>
        <p:nvSpPr>
          <p:cNvPr id="3" name="Content Placeholder 2"/>
          <p:cNvSpPr>
            <a:spLocks noGrp="1"/>
          </p:cNvSpPr>
          <p:nvPr>
            <p:ph idx="1"/>
          </p:nvPr>
        </p:nvSpPr>
        <p:spPr/>
        <p:txBody>
          <a:bodyPr>
            <a:normAutofit/>
          </a:bodyPr>
          <a:lstStyle/>
          <a:p>
            <a:r>
              <a:rPr lang="tr-TR" dirty="0"/>
              <a:t>3</a:t>
            </a:r>
            <a:r>
              <a:rPr lang="en-US" dirty="0"/>
              <a:t> programming assignments</a:t>
            </a:r>
          </a:p>
          <a:p>
            <a:pPr lvl="1"/>
            <a:r>
              <a:rPr lang="en-US" dirty="0"/>
              <a:t>1</a:t>
            </a:r>
            <a:r>
              <a:rPr lang="tr-TR" dirty="0"/>
              <a:t>0</a:t>
            </a:r>
            <a:r>
              <a:rPr lang="en-US" dirty="0"/>
              <a:t>%, 2-3 weeks each</a:t>
            </a:r>
          </a:p>
          <a:p>
            <a:r>
              <a:rPr lang="tr-TR" dirty="0"/>
              <a:t>1 </a:t>
            </a:r>
            <a:r>
              <a:rPr lang="tr-TR" dirty="0" err="1"/>
              <a:t>midterm</a:t>
            </a:r>
            <a:r>
              <a:rPr lang="tr-TR" dirty="0"/>
              <a:t> </a:t>
            </a:r>
            <a:r>
              <a:rPr lang="tr-TR" dirty="0" err="1"/>
              <a:t>exam</a:t>
            </a:r>
            <a:endParaRPr lang="tr-TR" dirty="0"/>
          </a:p>
          <a:p>
            <a:pPr lvl="1"/>
            <a:r>
              <a:rPr lang="tr-TR" dirty="0"/>
              <a:t>35%</a:t>
            </a:r>
          </a:p>
          <a:p>
            <a:r>
              <a:rPr lang="en-US" dirty="0"/>
              <a:t>1 final exam/project </a:t>
            </a:r>
          </a:p>
          <a:p>
            <a:pPr lvl="1"/>
            <a:r>
              <a:rPr lang="tr-TR" dirty="0"/>
              <a:t>35</a:t>
            </a:r>
            <a:r>
              <a:rPr lang="en-US" dirty="0"/>
              <a:t>%,  open ended of your choice, but needs </a:t>
            </a:r>
          </a:p>
          <a:p>
            <a:pPr lvl="1"/>
            <a:r>
              <a:rPr lang="en-US" dirty="0"/>
              <a:t>project proposal after 4 weeks</a:t>
            </a:r>
          </a:p>
          <a:p>
            <a:pPr lvl="1"/>
            <a:r>
              <a:rPr lang="en-US" dirty="0"/>
              <a:t>Final report and working demo</a:t>
            </a:r>
          </a:p>
          <a:p>
            <a:endParaRPr lang="tr-TR" dirty="0"/>
          </a:p>
        </p:txBody>
      </p:sp>
    </p:spTree>
    <p:extLst>
      <p:ext uri="{BB962C8B-B14F-4D97-AF65-F5344CB8AC3E}">
        <p14:creationId xmlns:p14="http://schemas.microsoft.com/office/powerpoint/2010/main" val="321904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t>Computer Vision</a:t>
            </a:r>
          </a:p>
        </p:txBody>
      </p:sp>
      <p:sp>
        <p:nvSpPr>
          <p:cNvPr id="31747" name="Content Placeholder 2"/>
          <p:cNvSpPr>
            <a:spLocks noGrp="1"/>
          </p:cNvSpPr>
          <p:nvPr>
            <p:ph idx="1"/>
          </p:nvPr>
        </p:nvSpPr>
        <p:spPr/>
        <p:txBody>
          <a:bodyPr/>
          <a:lstStyle/>
          <a:p>
            <a:pPr eaLnBrk="1" hangingPunct="1">
              <a:buFontTx/>
              <a:buNone/>
            </a:pPr>
            <a:r>
              <a:rPr lang="en-US" dirty="0"/>
              <a:t>	</a:t>
            </a:r>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503" y="1371600"/>
            <a:ext cx="5283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7607710" y="1378975"/>
            <a:ext cx="3048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a:solidFill>
                  <a:srgbClr val="000000"/>
                </a:solidFill>
                <a:latin typeface="Arial" charset="0"/>
              </a:rPr>
              <a:t>What kind of scene?</a:t>
            </a:r>
          </a:p>
          <a:p>
            <a:endParaRPr lang="en-US" sz="2400" dirty="0">
              <a:solidFill>
                <a:srgbClr val="000000"/>
              </a:solidFill>
              <a:latin typeface="Arial" charset="0"/>
            </a:endParaRPr>
          </a:p>
          <a:p>
            <a:r>
              <a:rPr lang="en-US" sz="2400" dirty="0">
                <a:solidFill>
                  <a:srgbClr val="000000"/>
                </a:solidFill>
                <a:latin typeface="Arial" charset="0"/>
              </a:rPr>
              <a:t>Where are the cars?</a:t>
            </a:r>
          </a:p>
          <a:p>
            <a:endParaRPr lang="en-US" sz="2400" dirty="0">
              <a:solidFill>
                <a:srgbClr val="000000"/>
              </a:solidFill>
              <a:latin typeface="Arial" charset="0"/>
            </a:endParaRPr>
          </a:p>
          <a:p>
            <a:r>
              <a:rPr lang="en-US" sz="2400" dirty="0">
                <a:solidFill>
                  <a:srgbClr val="000000"/>
                </a:solidFill>
                <a:latin typeface="Arial" charset="0"/>
              </a:rPr>
              <a:t>How far is the building?</a:t>
            </a:r>
          </a:p>
          <a:p>
            <a:endParaRPr lang="en-US" sz="2400" dirty="0">
              <a:solidFill>
                <a:srgbClr val="000000"/>
              </a:solidFill>
              <a:latin typeface="Arial" charset="0"/>
            </a:endParaRPr>
          </a:p>
          <a:p>
            <a:r>
              <a:rPr lang="en-US" sz="2400" dirty="0">
                <a:solidFill>
                  <a:srgbClr val="000000"/>
                </a:solidFill>
                <a:latin typeface="Arial"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Computer Vision and Nearby Fields</a:t>
            </a:r>
          </a:p>
        </p:txBody>
      </p:sp>
      <p:sp>
        <p:nvSpPr>
          <p:cNvPr id="30723" name="Content Placeholder 2"/>
          <p:cNvSpPr>
            <a:spLocks noGrp="1"/>
          </p:cNvSpPr>
          <p:nvPr>
            <p:ph idx="1"/>
          </p:nvPr>
        </p:nvSpPr>
        <p:spPr/>
        <p:txBody>
          <a:bodyPr/>
          <a:lstStyle/>
          <a:p>
            <a:pPr>
              <a:tabLst>
                <a:tab pos="3773488" algn="l"/>
              </a:tabLst>
            </a:pPr>
            <a:r>
              <a:rPr lang="en-US" dirty="0"/>
              <a:t>Computer Graphics</a:t>
            </a:r>
            <a:r>
              <a:rPr lang="tr-TR" dirty="0"/>
              <a:t>	</a:t>
            </a:r>
            <a:r>
              <a:rPr lang="en-US" dirty="0"/>
              <a:t>: Models to Images</a:t>
            </a:r>
          </a:p>
          <a:p>
            <a:pPr>
              <a:tabLst>
                <a:tab pos="3773488" algn="l"/>
              </a:tabLst>
            </a:pPr>
            <a:r>
              <a:rPr lang="en-US" dirty="0"/>
              <a:t>Comp. Photography</a:t>
            </a:r>
            <a:r>
              <a:rPr lang="tr-TR" dirty="0"/>
              <a:t>	</a:t>
            </a:r>
            <a:r>
              <a:rPr lang="en-US" dirty="0"/>
              <a:t>: Images to Images</a:t>
            </a:r>
            <a:endParaRPr lang="tr-TR" dirty="0"/>
          </a:p>
          <a:p>
            <a:pPr>
              <a:tabLst>
                <a:tab pos="3773488" algn="l"/>
              </a:tabLst>
            </a:pPr>
            <a:r>
              <a:rPr lang="tr-TR" dirty="0"/>
              <a:t>Image </a:t>
            </a:r>
            <a:r>
              <a:rPr lang="en-US" dirty="0"/>
              <a:t>Processing</a:t>
            </a:r>
            <a:r>
              <a:rPr lang="tr-TR" dirty="0"/>
              <a:t>	: </a:t>
            </a:r>
            <a:r>
              <a:rPr lang="en-US" dirty="0"/>
              <a:t>Images to Images</a:t>
            </a:r>
          </a:p>
          <a:p>
            <a:pPr>
              <a:tabLst>
                <a:tab pos="3773488" algn="l"/>
              </a:tabLst>
            </a:pPr>
            <a:r>
              <a:rPr lang="en-US" dirty="0"/>
              <a:t>Computer Vision</a:t>
            </a:r>
            <a:r>
              <a:rPr lang="tr-TR" dirty="0"/>
              <a:t>	</a:t>
            </a:r>
            <a:r>
              <a:rPr lang="en-US" dirty="0"/>
              <a:t>: </a:t>
            </a:r>
            <a:r>
              <a:rPr lang="en-US" b="1" dirty="0"/>
              <a:t>Images to Models</a:t>
            </a:r>
          </a:p>
          <a:p>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Scope</a:t>
            </a:r>
            <a:endParaRPr lang="tr-TR" dirty="0"/>
          </a:p>
        </p:txBody>
      </p:sp>
      <p:sp>
        <p:nvSpPr>
          <p:cNvPr id="3" name="Content Placeholder 2"/>
          <p:cNvSpPr>
            <a:spLocks noGrp="1"/>
          </p:cNvSpPr>
          <p:nvPr>
            <p:ph idx="1"/>
          </p:nvPr>
        </p:nvSpPr>
        <p:spPr/>
        <p:txBody>
          <a:bodyPr>
            <a:normAutofit lnSpcReduction="10000"/>
          </a:bodyPr>
          <a:lstStyle/>
          <a:p>
            <a:r>
              <a:rPr lang="en-US" dirty="0"/>
              <a:t>3D	Scene Reconstruction	</a:t>
            </a:r>
          </a:p>
          <a:p>
            <a:pPr lvl="1"/>
            <a:r>
              <a:rPr lang="en-US" dirty="0"/>
              <a:t>Stereo, Multi View </a:t>
            </a:r>
          </a:p>
          <a:p>
            <a:pPr lvl="1"/>
            <a:r>
              <a:rPr lang="en-US" dirty="0"/>
              <a:t>Shape	from	X (motion, focus, shadow, texture)</a:t>
            </a:r>
          </a:p>
          <a:p>
            <a:pPr lvl="1"/>
            <a:r>
              <a:rPr lang="en-US" dirty="0"/>
              <a:t>Time-of-ﬂight	sensors</a:t>
            </a:r>
          </a:p>
          <a:p>
            <a:r>
              <a:rPr lang="en-US" dirty="0"/>
              <a:t>2D/3D Scene Analysis	</a:t>
            </a:r>
          </a:p>
          <a:p>
            <a:pPr lvl="1"/>
            <a:r>
              <a:rPr lang="en-US" dirty="0"/>
              <a:t>Segmentation	</a:t>
            </a:r>
          </a:p>
          <a:p>
            <a:pPr lvl="1"/>
            <a:r>
              <a:rPr lang="en-US" dirty="0"/>
              <a:t>Detection	</a:t>
            </a:r>
          </a:p>
          <a:p>
            <a:pPr lvl="1"/>
            <a:r>
              <a:rPr lang="en-US" dirty="0"/>
              <a:t>Registration	</a:t>
            </a:r>
          </a:p>
          <a:p>
            <a:pPr lvl="1"/>
            <a:r>
              <a:rPr lang="en-US" dirty="0"/>
              <a:t>Object	Recognition	</a:t>
            </a:r>
          </a:p>
          <a:p>
            <a:r>
              <a:rPr lang="en-US" dirty="0"/>
              <a:t>Augmented Reality</a:t>
            </a:r>
            <a:endParaRPr lang="tr-TR" dirty="0"/>
          </a:p>
        </p:txBody>
      </p:sp>
    </p:spTree>
    <p:extLst>
      <p:ext uri="{BB962C8B-B14F-4D97-AF65-F5344CB8AC3E}">
        <p14:creationId xmlns:p14="http://schemas.microsoft.com/office/powerpoint/2010/main" val="3563321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t>Vision is really hard</a:t>
            </a:r>
          </a:p>
        </p:txBody>
      </p:sp>
      <p:sp>
        <p:nvSpPr>
          <p:cNvPr id="32771" name="Content Placeholder 2"/>
          <p:cNvSpPr>
            <a:spLocks noGrp="1"/>
          </p:cNvSpPr>
          <p:nvPr>
            <p:ph idx="1"/>
          </p:nvPr>
        </p:nvSpPr>
        <p:spPr>
          <a:xfrm>
            <a:off x="1871664" y="1295400"/>
            <a:ext cx="8262937" cy="5257800"/>
          </a:xfrm>
        </p:spPr>
        <p:txBody>
          <a:bodyPr/>
          <a:lstStyle/>
          <a:p>
            <a:pPr eaLnBrk="1" hangingPunct="1"/>
            <a:r>
              <a:rPr lang="en-US" dirty="0"/>
              <a:t>Vision is an amazing feat of natural intelligence	</a:t>
            </a:r>
          </a:p>
          <a:p>
            <a:pPr lvl="1" eaLnBrk="1" hangingPunct="1"/>
            <a:r>
              <a:rPr lang="en-US" sz="2400" dirty="0"/>
              <a:t>Visual cortex occupies about 50% of Macaque brain</a:t>
            </a:r>
          </a:p>
          <a:p>
            <a:pPr lvl="1" eaLnBrk="1" hangingPunct="1"/>
            <a:r>
              <a:rPr lang="en-US" sz="2400" dirty="0"/>
              <a:t>More human brain devoted to vision than anything else</a:t>
            </a:r>
          </a:p>
        </p:txBody>
      </p:sp>
      <p:pic>
        <p:nvPicPr>
          <p:cNvPr id="327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657600"/>
            <a:ext cx="20701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loud 8"/>
          <p:cNvSpPr/>
          <p:nvPr/>
        </p:nvSpPr>
        <p:spPr bwMode="auto">
          <a:xfrm>
            <a:off x="6629400" y="3657600"/>
            <a:ext cx="2438400" cy="1371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2000" dirty="0">
                <a:solidFill>
                  <a:prstClr val="black"/>
                </a:solidFill>
                <a:latin typeface="Comic Sans MS" pitchFamily="66" charset="0"/>
              </a:rPr>
              <a:t>Is that a queen or a bishop?</a:t>
            </a:r>
          </a:p>
        </p:txBody>
      </p:sp>
      <p:sp>
        <p:nvSpPr>
          <p:cNvPr id="10" name="Cloud 9"/>
          <p:cNvSpPr/>
          <p:nvPr/>
        </p:nvSpPr>
        <p:spPr bwMode="auto">
          <a:xfrm>
            <a:off x="5867400" y="3886200"/>
            <a:ext cx="152400" cy="1524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a:defRPr/>
            </a:pPr>
            <a:endParaRPr lang="en-US" b="1" dirty="0">
              <a:solidFill>
                <a:prstClr val="black"/>
              </a:solidFill>
            </a:endParaRPr>
          </a:p>
        </p:txBody>
      </p:sp>
      <p:sp>
        <p:nvSpPr>
          <p:cNvPr id="11" name="Cloud 10"/>
          <p:cNvSpPr/>
          <p:nvPr/>
        </p:nvSpPr>
        <p:spPr bwMode="auto">
          <a:xfrm>
            <a:off x="6248400" y="3886200"/>
            <a:ext cx="304800" cy="228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a:defRPr/>
            </a:pPr>
            <a:endParaRPr lang="en-US" b="1" dirty="0">
              <a:solidFill>
                <a:prstClr val="black"/>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t>Vision is really hard</a:t>
            </a:r>
          </a:p>
        </p:txBody>
      </p:sp>
      <p:sp>
        <p:nvSpPr>
          <p:cNvPr id="32771" name="Content Placeholder 2"/>
          <p:cNvSpPr>
            <a:spLocks noGrp="1"/>
          </p:cNvSpPr>
          <p:nvPr>
            <p:ph idx="1"/>
          </p:nvPr>
        </p:nvSpPr>
        <p:spPr>
          <a:xfrm>
            <a:off x="1871664" y="1295400"/>
            <a:ext cx="8262937" cy="5257800"/>
          </a:xfrm>
        </p:spPr>
        <p:txBody>
          <a:bodyPr/>
          <a:lstStyle/>
          <a:p>
            <a:pPr eaLnBrk="1" hangingPunct="1"/>
            <a:r>
              <a:rPr lang="en-US" sz="2400" dirty="0"/>
              <a:t>"What we experience, apparently directly, is actually very different from what is recorded by our sense organs.“ [Perception: From Sense to Object by J. Wilding]</a:t>
            </a:r>
          </a:p>
          <a:p>
            <a:pPr eaLnBrk="1" hangingPunct="1"/>
            <a:endParaRPr lang="en-US" sz="2400" dirty="0"/>
          </a:p>
        </p:txBody>
      </p:sp>
      <p:pic>
        <p:nvPicPr>
          <p:cNvPr id="4" name="Resim 3"/>
          <p:cNvPicPr>
            <a:picLocks noChangeAspect="1"/>
          </p:cNvPicPr>
          <p:nvPr/>
        </p:nvPicPr>
        <p:blipFill>
          <a:blip r:embed="rId2"/>
          <a:stretch>
            <a:fillRect/>
          </a:stretch>
        </p:blipFill>
        <p:spPr>
          <a:xfrm>
            <a:off x="2811549" y="2590800"/>
            <a:ext cx="6383164" cy="4102804"/>
          </a:xfrm>
          <a:prstGeom prst="rect">
            <a:avLst/>
          </a:prstGeom>
        </p:spPr>
      </p:pic>
    </p:spTree>
    <p:extLst>
      <p:ext uri="{BB962C8B-B14F-4D97-AF65-F5344CB8AC3E}">
        <p14:creationId xmlns:p14="http://schemas.microsoft.com/office/powerpoint/2010/main" val="2590631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t>Why computer vision matters</a:t>
            </a:r>
          </a:p>
        </p:txBody>
      </p:sp>
      <p:pic>
        <p:nvPicPr>
          <p:cNvPr id="337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609725"/>
            <a:ext cx="21383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Box 5"/>
          <p:cNvSpPr txBox="1">
            <a:spLocks noChangeArrowheads="1"/>
          </p:cNvSpPr>
          <p:nvPr/>
        </p:nvSpPr>
        <p:spPr bwMode="auto">
          <a:xfrm>
            <a:off x="2514601" y="3286126"/>
            <a:ext cx="1203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a:solidFill>
                  <a:srgbClr val="000000"/>
                </a:solidFill>
                <a:latin typeface="Arial" charset="0"/>
              </a:rPr>
              <a:t>Safety</a:t>
            </a:r>
          </a:p>
        </p:txBody>
      </p:sp>
      <p:pic>
        <p:nvPicPr>
          <p:cNvPr id="337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609725"/>
            <a:ext cx="24018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7"/>
          <p:cNvSpPr txBox="1">
            <a:spLocks noChangeArrowheads="1"/>
          </p:cNvSpPr>
          <p:nvPr/>
        </p:nvSpPr>
        <p:spPr bwMode="auto">
          <a:xfrm>
            <a:off x="5334000" y="3209926"/>
            <a:ext cx="1225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a:solidFill>
                  <a:srgbClr val="000000"/>
                </a:solidFill>
                <a:latin typeface="Arial" charset="0"/>
              </a:rPr>
              <a:t>Health</a:t>
            </a:r>
          </a:p>
        </p:txBody>
      </p:sp>
      <p:pic>
        <p:nvPicPr>
          <p:cNvPr id="3379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1" y="1609725"/>
            <a:ext cx="20050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TextBox 9"/>
          <p:cNvSpPr txBox="1">
            <a:spLocks noChangeArrowheads="1"/>
          </p:cNvSpPr>
          <p:nvPr/>
        </p:nvSpPr>
        <p:spPr bwMode="auto">
          <a:xfrm>
            <a:off x="7924801" y="3209926"/>
            <a:ext cx="1482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a:solidFill>
                  <a:srgbClr val="000000"/>
                </a:solidFill>
                <a:latin typeface="Arial" charset="0"/>
              </a:rPr>
              <a:t>Security</a:t>
            </a:r>
          </a:p>
        </p:txBody>
      </p:sp>
      <p:sp>
        <p:nvSpPr>
          <p:cNvPr id="33801" name="TextBox 11"/>
          <p:cNvSpPr txBox="1">
            <a:spLocks noChangeArrowheads="1"/>
          </p:cNvSpPr>
          <p:nvPr/>
        </p:nvSpPr>
        <p:spPr bwMode="auto">
          <a:xfrm>
            <a:off x="2438401" y="5953126"/>
            <a:ext cx="1463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a:solidFill>
                  <a:srgbClr val="000000"/>
                </a:solidFill>
                <a:latin typeface="Arial" charset="0"/>
              </a:rPr>
              <a:t>Comfort</a:t>
            </a:r>
          </a:p>
        </p:txBody>
      </p:sp>
      <p:pic>
        <p:nvPicPr>
          <p:cNvPr id="338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4343400"/>
            <a:ext cx="2095500" cy="160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803" name="TextBox 13"/>
          <p:cNvSpPr txBox="1">
            <a:spLocks noChangeArrowheads="1"/>
          </p:cNvSpPr>
          <p:nvPr/>
        </p:nvSpPr>
        <p:spPr bwMode="auto">
          <a:xfrm>
            <a:off x="8229600" y="5943601"/>
            <a:ext cx="1341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a:solidFill>
                  <a:srgbClr val="000000"/>
                </a:solidFill>
                <a:latin typeface="Arial" charset="0"/>
              </a:rPr>
              <a:t>Access</a:t>
            </a:r>
          </a:p>
        </p:txBody>
      </p:sp>
      <p:pic>
        <p:nvPicPr>
          <p:cNvPr id="33804" name="Picture 2"/>
          <p:cNvPicPr>
            <a:picLocks noChangeAspect="1" noChangeArrowheads="1"/>
          </p:cNvPicPr>
          <p:nvPr/>
        </p:nvPicPr>
        <p:blipFill>
          <a:blip r:embed="rId6">
            <a:extLst>
              <a:ext uri="{28A0092B-C50C-407E-A947-70E740481C1C}">
                <a14:useLocalDpi xmlns:a14="http://schemas.microsoft.com/office/drawing/2010/main" val="0"/>
              </a:ext>
            </a:extLst>
          </a:blip>
          <a:srcRect l="20078" t="7430"/>
          <a:stretch>
            <a:fillRect/>
          </a:stretch>
        </p:blipFill>
        <p:spPr bwMode="auto">
          <a:xfrm>
            <a:off x="4800600" y="4343400"/>
            <a:ext cx="22161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5" name="TextBox 15"/>
          <p:cNvSpPr txBox="1">
            <a:spLocks noChangeArrowheads="1"/>
          </p:cNvSpPr>
          <p:nvPr/>
        </p:nvSpPr>
        <p:spPr bwMode="auto">
          <a:xfrm>
            <a:off x="5486401" y="5867401"/>
            <a:ext cx="804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a:solidFill>
                  <a:srgbClr val="000000"/>
                </a:solidFill>
                <a:latin typeface="Arial" charset="0"/>
              </a:rPr>
              <a:t>Fun</a:t>
            </a:r>
          </a:p>
        </p:txBody>
      </p:sp>
      <p:pic>
        <p:nvPicPr>
          <p:cNvPr id="33806" name="Picture 2"/>
          <p:cNvPicPr>
            <a:picLocks noChangeAspect="1" noChangeArrowheads="1"/>
          </p:cNvPicPr>
          <p:nvPr/>
        </p:nvPicPr>
        <p:blipFill>
          <a:blip r:embed="rId7">
            <a:extLst>
              <a:ext uri="{28A0092B-C50C-407E-A947-70E740481C1C}">
                <a14:useLocalDpi xmlns:a14="http://schemas.microsoft.com/office/drawing/2010/main" val="0"/>
              </a:ext>
            </a:extLst>
          </a:blip>
          <a:srcRect l="26999" r="8202" b="32710"/>
          <a:stretch>
            <a:fillRect/>
          </a:stretch>
        </p:blipFill>
        <p:spPr bwMode="auto">
          <a:xfrm>
            <a:off x="2286001" y="4343400"/>
            <a:ext cx="19208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TotalTime>
  <Words>1103</Words>
  <Application>Microsoft Office PowerPoint</Application>
  <PresentationFormat>Widescreen</PresentationFormat>
  <Paragraphs>194</Paragraphs>
  <Slides>34</Slides>
  <Notes>17</Notes>
  <HiddenSlides>0</HiddenSlides>
  <MMClips>2</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34</vt:i4>
      </vt:variant>
    </vt:vector>
  </HeadingPairs>
  <TitlesOfParts>
    <vt:vector size="40" baseType="lpstr">
      <vt:lpstr>Arial</vt:lpstr>
      <vt:lpstr>Calibri</vt:lpstr>
      <vt:lpstr>Comic Sans MS</vt:lpstr>
      <vt:lpstr>Office Theme</vt:lpstr>
      <vt:lpstr>1_Office Theme</vt:lpstr>
      <vt:lpstr>3_Office Theme</vt:lpstr>
      <vt:lpstr>Introduction to Computer Vision</vt:lpstr>
      <vt:lpstr>Today’s Class</vt:lpstr>
      <vt:lpstr>What is Computer Vision?</vt:lpstr>
      <vt:lpstr>Computer Vision</vt:lpstr>
      <vt:lpstr>Computer Vision and Nearby Fields</vt:lpstr>
      <vt:lpstr>Computer Vision Scope</vt:lpstr>
      <vt:lpstr>Vision is really hard</vt:lpstr>
      <vt:lpstr>Vision is really hard</vt:lpstr>
      <vt:lpstr>Why computer vision matters</vt:lpstr>
      <vt:lpstr>Ridiculously brief history of computer vision</vt:lpstr>
      <vt:lpstr>How vision is used now</vt:lpstr>
      <vt:lpstr>Optical character recognition (OCR)</vt:lpstr>
      <vt:lpstr>Dropbox OCR</vt:lpstr>
      <vt:lpstr>Optical character recognition (OCR)</vt:lpstr>
      <vt:lpstr>AutoCars - Uber bought CMU’s lab</vt:lpstr>
      <vt:lpstr>Smile detection</vt:lpstr>
      <vt:lpstr>3D from thousands of images</vt:lpstr>
      <vt:lpstr>3D Maps with LIDAR</vt:lpstr>
      <vt:lpstr>Object recognition (in supermarkets)</vt:lpstr>
      <vt:lpstr>Vision-based biometrics</vt:lpstr>
      <vt:lpstr>Object recognition (in mobile phones)</vt:lpstr>
      <vt:lpstr>Special effects:  shape capture</vt:lpstr>
      <vt:lpstr>Special effects:  motion capture</vt:lpstr>
      <vt:lpstr>Sports</vt:lpstr>
      <vt:lpstr>Smart cars</vt:lpstr>
      <vt:lpstr>Vision-based interaction (and games)</vt:lpstr>
      <vt:lpstr>Interactive Games: Kinect</vt:lpstr>
      <vt:lpstr>Vision in space</vt:lpstr>
      <vt:lpstr>Industrial robots</vt:lpstr>
      <vt:lpstr>Augmented Reality </vt:lpstr>
      <vt:lpstr>Medical imaging</vt:lpstr>
      <vt:lpstr>Course contents</vt:lpstr>
      <vt:lpstr>General Comments</vt:lpstr>
      <vt:lpstr>Grading Policy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CMP5550 Computer Vision</dc:title>
  <dc:creator>tarkan</dc:creator>
  <cp:lastModifiedBy>Tarkan AYDIN</cp:lastModifiedBy>
  <cp:revision>58</cp:revision>
  <dcterms:created xsi:type="dcterms:W3CDTF">2006-08-16T00:00:00Z</dcterms:created>
  <dcterms:modified xsi:type="dcterms:W3CDTF">2021-10-21T15:33:15Z</dcterms:modified>
</cp:coreProperties>
</file>